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9"/>
    <p:restoredTop sz="94643"/>
  </p:normalViewPr>
  <p:slideViewPr>
    <p:cSldViewPr snapToGrid="0" snapToObjects="1">
      <p:cViewPr>
        <p:scale>
          <a:sx n="90" d="100"/>
          <a:sy n="90" d="100"/>
        </p:scale>
        <p:origin x="1888"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2291040" y="1768680"/>
            <a:ext cx="5497200" cy="4384440"/>
          </a:xfrm>
          <a:prstGeom prst="rect">
            <a:avLst/>
          </a:prstGeom>
          <a:ln>
            <a:noFill/>
          </a:ln>
        </p:spPr>
      </p:pic>
      <p:pic>
        <p:nvPicPr>
          <p:cNvPr id="38" name="Picture 37"/>
          <p:cNvPicPr/>
          <p:nvPr/>
        </p:nvPicPr>
        <p:blipFill>
          <a:blip r:embed="rId2"/>
          <a:stretch/>
        </p:blipFill>
        <p:spPr>
          <a:xfrm>
            <a:off x="2291040" y="1768680"/>
            <a:ext cx="549720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6" name="PlaceHolder 2"/>
          <p:cNvSpPr>
            <a:spLocks noGrp="1"/>
          </p:cNvSpPr>
          <p:nvPr>
            <p:ph type="body"/>
          </p:nvPr>
        </p:nvSpPr>
        <p:spPr>
          <a:xfrm>
            <a:off x="504000" y="1769040"/>
            <a:ext cx="9071640" cy="4384440"/>
          </a:xfrm>
          <a:prstGeom prst="rect">
            <a:avLst/>
          </a:prstGeom>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Aft>
                <a:spcPts val="1134"/>
              </a:spcAft>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Aft>
                <a:spcPts val="850"/>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Aft>
                <a:spcPts val="567"/>
              </a:spcAft>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Aft>
                <a:spcPts val="283"/>
              </a:spcAft>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Aft>
                <a:spcPts val="283"/>
              </a:spcAft>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Aft>
                <a:spcPts val="283"/>
              </a:spcAft>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
        <p:nvSpPr>
          <p:cNvPr id="2" name="PlaceHolder 3"/>
          <p:cNvSpPr>
            <a:spLocks noGrp="1"/>
          </p:cNvSpPr>
          <p:nvPr>
            <p:ph type="dt"/>
          </p:nvPr>
        </p:nvSpPr>
        <p:spPr>
          <a:xfrm>
            <a:off x="504000" y="6887160"/>
            <a:ext cx="2348280" cy="52128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&lt;date/time&gt;</a:t>
            </a:r>
          </a:p>
        </p:txBody>
      </p:sp>
      <p:sp>
        <p:nvSpPr>
          <p:cNvPr id="3" name="PlaceHolder 4"/>
          <p:cNvSpPr>
            <a:spLocks noGrp="1"/>
          </p:cNvSpPr>
          <p:nvPr>
            <p:ph type="ftr"/>
          </p:nvPr>
        </p:nvSpPr>
        <p:spPr>
          <a:xfrm>
            <a:off x="3447360" y="6887160"/>
            <a:ext cx="3195000" cy="521280"/>
          </a:xfrm>
          <a:prstGeom prst="rect">
            <a:avLst/>
          </a:prstGeom>
        </p:spPr>
        <p:txBody>
          <a:bodyPr lIns="0" tIns="0" rIns="0" bIns="0"/>
          <a:lstStyle/>
          <a:p>
            <a:pPr algn="ctr"/>
            <a:r>
              <a:rPr lang="en-US" sz="1400" b="0" strike="noStrike" spc="-1">
                <a:solidFill>
                  <a:srgbClr val="000000"/>
                </a:solidFill>
                <a:uFill>
                  <a:solidFill>
                    <a:srgbClr val="FFFFFF"/>
                  </a:solidFill>
                </a:uFill>
                <a:latin typeface="Times New Roman"/>
              </a:rPr>
              <a:t>&lt;footer&gt;</a:t>
            </a:r>
          </a:p>
        </p:txBody>
      </p:sp>
      <p:sp>
        <p:nvSpPr>
          <p:cNvPr id="4" name="PlaceHolder 5"/>
          <p:cNvSpPr>
            <a:spLocks noGrp="1"/>
          </p:cNvSpPr>
          <p:nvPr>
            <p:ph type="sldNum"/>
          </p:nvPr>
        </p:nvSpPr>
        <p:spPr>
          <a:xfrm>
            <a:off x="7227360" y="6887160"/>
            <a:ext cx="2348280" cy="521280"/>
          </a:xfrm>
          <a:prstGeom prst="rect">
            <a:avLst/>
          </a:prstGeom>
        </p:spPr>
        <p:txBody>
          <a:bodyPr lIns="0" tIns="0" rIns="0" bIns="0"/>
          <a:lstStyle/>
          <a:p>
            <a:pPr algn="r"/>
            <a:fld id="{5127805C-4FE7-4680-81F9-E10A66B77795}"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image" Target="../media/image2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jpeg"/><Relationship Id="rId1" Type="http://schemas.openxmlformats.org/officeDocument/2006/relationships/slideLayout" Target="../slideLayouts/slideLayout3.xml"/><Relationship Id="rId2"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eg"/><Relationship Id="rId3" Type="http://schemas.openxmlformats.org/officeDocument/2006/relationships/image" Target="../media/image4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eg"/><Relationship Id="rId3" Type="http://schemas.openxmlformats.org/officeDocument/2006/relationships/image" Target="../media/image46.jpeg"/></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jpeg"/><Relationship Id="rId1" Type="http://schemas.openxmlformats.org/officeDocument/2006/relationships/slideLayout" Target="../slideLayouts/slideLayout3.xml"/><Relationship Id="rId2" Type="http://schemas.openxmlformats.org/officeDocument/2006/relationships/image" Target="../media/image45.jpeg"/></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jpeg"/><Relationship Id="rId1" Type="http://schemas.openxmlformats.org/officeDocument/2006/relationships/slideLayout" Target="../slideLayouts/slideLayout3.xml"/><Relationship Id="rId2" Type="http://schemas.openxmlformats.org/officeDocument/2006/relationships/image" Target="../media/image45.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0" y="307080"/>
            <a:ext cx="9071640" cy="243612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 Învățare automată.
 Concepte de bază. 
</a:t>
            </a:r>
          </a:p>
        </p:txBody>
      </p:sp>
      <p:sp>
        <p:nvSpPr>
          <p:cNvPr id="40" name="TextShape 2"/>
          <p:cNvSpPr txBox="1"/>
          <p:nvPr/>
        </p:nvSpPr>
        <p:spPr>
          <a:xfrm>
            <a:off x="504360" y="3543120"/>
            <a:ext cx="9071640" cy="2122200"/>
          </a:xfrm>
          <a:prstGeom prst="rect">
            <a:avLst/>
          </a:prstGeom>
          <a:noFill/>
          <a:ln>
            <a:noFill/>
          </a:ln>
        </p:spPr>
        <p:txBody>
          <a:bodyPr lIns="0" tIns="0" rIns="0" bIns="0" anchor="ctr"/>
          <a:lstStyle/>
          <a:p>
            <a:pPr algn="ctr">
              <a:spcBef>
                <a:spcPts val="799"/>
              </a:spcBef>
            </a:pPr>
            <a:r>
              <a:rPr lang="en-US" sz="3200" b="0" strike="noStrike" spc="-1">
                <a:solidFill>
                  <a:srgbClr val="000000"/>
                </a:solidFill>
                <a:uFill>
                  <a:solidFill>
                    <a:srgbClr val="FFFFFF"/>
                  </a:solidFill>
                </a:uFill>
                <a:latin typeface="Arial"/>
              </a:rPr>
              <a:t>Radu Ionescu, Bogdan Alexe</a:t>
            </a:r>
          </a:p>
          <a:p>
            <a:pPr algn="ctr">
              <a:spcBef>
                <a:spcPts val="799"/>
              </a:spcBef>
            </a:pPr>
            <a:r>
              <a:rPr lang="en-US" sz="3200" b="0" strike="noStrike" spc="-1">
                <a:solidFill>
                  <a:srgbClr val="000000"/>
                </a:solidFill>
                <a:uFill>
                  <a:solidFill>
                    <a:srgbClr val="FFFFFF"/>
                  </a:solidFill>
                </a:uFill>
                <a:latin typeface="Arial"/>
              </a:rPr>
              <a:t>raducu.ionescu@gmail.com</a:t>
            </a:r>
          </a:p>
          <a:p>
            <a:pPr algn="ctr">
              <a:spcBef>
                <a:spcPts val="799"/>
              </a:spcBef>
            </a:pPr>
            <a:r>
              <a:rPr lang="en-US" sz="3200" b="0" strike="noStrike" spc="-1">
                <a:solidFill>
                  <a:srgbClr val="000000"/>
                </a:solidFill>
                <a:uFill>
                  <a:solidFill>
                    <a:srgbClr val="FFFFFF"/>
                  </a:solidFill>
                </a:uFill>
                <a:latin typeface="Arial"/>
              </a:rPr>
              <a:t>Facultatea de Matematică și Informatică</a:t>
            </a:r>
          </a:p>
          <a:p>
            <a:pPr algn="ctr">
              <a:spcBef>
                <a:spcPts val="799"/>
              </a:spcBef>
            </a:pPr>
            <a:r>
              <a:rPr lang="en-US" sz="3200" b="0" strike="noStrike" spc="-1">
                <a:solidFill>
                  <a:srgbClr val="000000"/>
                </a:solidFill>
                <a:uFill>
                  <a:solidFill>
                    <a:srgbClr val="FFFFFF"/>
                  </a:solidFill>
                </a:uFill>
                <a:latin typeface="Arial"/>
              </a:rPr>
              <a:t>Universitatea din București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69" name="TextShape 2"/>
          <p:cNvSpPr txBox="1"/>
          <p:nvPr/>
        </p:nvSpPr>
        <p:spPr>
          <a:xfrm>
            <a:off x="504000" y="1640448"/>
            <a:ext cx="9071640" cy="536328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Exemplu</a:t>
            </a:r>
            <a:r>
              <a:rPr lang="en-US" sz="2400" b="0" strike="noStrike" spc="-1" dirty="0">
                <a:solidFill>
                  <a:srgbClr val="000000"/>
                </a:solidFill>
                <a:uFill>
                  <a:solidFill>
                    <a:srgbClr val="FFFFFF"/>
                  </a:solidFill>
                </a:uFill>
                <a:latin typeface="Arial"/>
              </a:rPr>
              <a:t> 2: </a:t>
            </a:r>
            <a:r>
              <a:rPr lang="en-US" sz="2400" b="0" strike="noStrike" spc="-1" dirty="0" err="1">
                <a:solidFill>
                  <a:srgbClr val="000000"/>
                </a:solidFill>
                <a:uFill>
                  <a:solidFill>
                    <a:srgbClr val="FFFFFF"/>
                  </a:solidFill>
                </a:uFill>
                <a:latin typeface="Arial"/>
              </a:rPr>
              <a:t>recunoașterea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caracterelor</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scrise</a:t>
            </a:r>
            <a:r>
              <a:rPr lang="en-US" sz="2400" b="0" strike="noStrike" spc="-1" dirty="0">
                <a:solidFill>
                  <a:srgbClr val="000000"/>
                </a:solidFill>
                <a:uFill>
                  <a:solidFill>
                    <a:srgbClr val="FFFFFF"/>
                  </a:solidFill>
                </a:uFill>
                <a:latin typeface="Arial"/>
              </a:rPr>
              <a:t> de </a:t>
            </a:r>
            <a:r>
              <a:rPr lang="en-US" sz="2400" b="0" strike="noStrike" spc="-1" dirty="0" err="1">
                <a:solidFill>
                  <a:srgbClr val="000000"/>
                </a:solidFill>
                <a:uFill>
                  <a:solidFill>
                    <a:srgbClr val="FFFFFF"/>
                  </a:solidFill>
                </a:uFill>
                <a:latin typeface="Arial"/>
              </a:rPr>
              <a:t>mână</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setul</a:t>
            </a:r>
            <a:r>
              <a:rPr lang="en-US" sz="2400" b="0" strike="noStrike" spc="-1" dirty="0">
                <a:solidFill>
                  <a:srgbClr val="000000"/>
                </a:solidFill>
                <a:uFill>
                  <a:solidFill>
                    <a:srgbClr val="FFFFFF"/>
                  </a:solidFill>
                </a:uFill>
                <a:latin typeface="Arial"/>
              </a:rPr>
              <a:t> de date MNIST) </a:t>
            </a: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smtClean="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dirty="0" err="1" smtClean="0">
                <a:solidFill>
                  <a:srgbClr val="000000"/>
                </a:solidFill>
                <a:uFill>
                  <a:solidFill>
                    <a:srgbClr val="FFFFFF"/>
                  </a:solidFill>
                </a:uFill>
                <a:latin typeface="Arial"/>
              </a:rPr>
              <a:t>Imagini</a:t>
            </a:r>
            <a:r>
              <a:rPr lang="en-US" sz="2400" b="0" strike="noStrike" spc="-1" dirty="0" smtClean="0">
                <a:solidFill>
                  <a:srgbClr val="000000"/>
                </a:solidFill>
                <a:uFill>
                  <a:solidFill>
                    <a:srgbClr val="FFFFFF"/>
                  </a:solidFill>
                </a:uFill>
                <a:latin typeface="Arial"/>
              </a:rPr>
              <a:t> </a:t>
            </a:r>
            <a:r>
              <a:rPr lang="en-US" sz="2400" b="0" strike="noStrike" spc="-1" dirty="0">
                <a:solidFill>
                  <a:srgbClr val="000000"/>
                </a:solidFill>
                <a:uFill>
                  <a:solidFill>
                    <a:srgbClr val="FFFFFF"/>
                  </a:solidFill>
                </a:uFill>
                <a:latin typeface="Arial"/>
              </a:rPr>
              <a:t>de 28 x 28 de </a:t>
            </a:r>
            <a:r>
              <a:rPr lang="en-US" sz="2400" b="0" strike="noStrike" spc="-1" dirty="0" err="1">
                <a:solidFill>
                  <a:srgbClr val="000000"/>
                </a:solidFill>
                <a:uFill>
                  <a:solidFill>
                    <a:srgbClr val="FFFFFF"/>
                  </a:solidFill>
                </a:uFill>
                <a:latin typeface="Arial"/>
              </a:rPr>
              <a:t>pixeli</a:t>
            </a: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Reprezentăm</a:t>
            </a:r>
            <a:r>
              <a:rPr lang="en-US" sz="2400" b="0" strike="noStrike" spc="-1" dirty="0">
                <a:solidFill>
                  <a:srgbClr val="000000"/>
                </a:solidFill>
                <a:uFill>
                  <a:solidFill>
                    <a:srgbClr val="FFFFFF"/>
                  </a:solidFill>
                </a:uFill>
                <a:latin typeface="Arial"/>
              </a:rPr>
              <a:t> imagine ca un vector x cu 784 de </a:t>
            </a:r>
            <a:r>
              <a:rPr lang="en-US" sz="2400" b="0" strike="noStrike" spc="-1" dirty="0" err="1">
                <a:solidFill>
                  <a:srgbClr val="000000"/>
                </a:solidFill>
                <a:uFill>
                  <a:solidFill>
                    <a:srgbClr val="FFFFFF"/>
                  </a:solidFill>
                </a:uFill>
                <a:latin typeface="Arial"/>
              </a:rPr>
              <a:t>componente</a:t>
            </a: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Antrenăm</a:t>
            </a:r>
            <a:r>
              <a:rPr lang="en-US" sz="2400" b="0" strike="noStrike" spc="-1" dirty="0">
                <a:solidFill>
                  <a:srgbClr val="000000"/>
                </a:solidFill>
                <a:uFill>
                  <a:solidFill>
                    <a:srgbClr val="FFFFFF"/>
                  </a:solidFill>
                </a:uFill>
                <a:latin typeface="Arial"/>
              </a:rPr>
              <a:t> un </a:t>
            </a:r>
            <a:r>
              <a:rPr lang="en-US" sz="2400" b="0" strike="noStrike" spc="-1" dirty="0" err="1">
                <a:solidFill>
                  <a:srgbClr val="000000"/>
                </a:solidFill>
                <a:uFill>
                  <a:solidFill>
                    <a:srgbClr val="FFFFFF"/>
                  </a:solidFill>
                </a:uFill>
                <a:latin typeface="Arial"/>
              </a:rPr>
              <a:t>clasificator</a:t>
            </a:r>
            <a:r>
              <a:rPr lang="en-US" sz="2400" b="0" strike="noStrike" spc="-1" dirty="0">
                <a:solidFill>
                  <a:srgbClr val="000000"/>
                </a:solidFill>
                <a:uFill>
                  <a:solidFill>
                    <a:srgbClr val="FFFFFF"/>
                  </a:solidFill>
                </a:uFill>
                <a:latin typeface="Arial"/>
              </a:rPr>
              <a:t> f(x) </a:t>
            </a:r>
            <a:r>
              <a:rPr lang="en-US" sz="2400" b="0" strike="noStrike" spc="-1" dirty="0" err="1">
                <a:solidFill>
                  <a:srgbClr val="000000"/>
                </a:solidFill>
                <a:uFill>
                  <a:solidFill>
                    <a:srgbClr val="FFFFFF"/>
                  </a:solidFill>
                </a:uFill>
                <a:latin typeface="Arial"/>
              </a:rPr>
              <a:t>astfel</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încât</a:t>
            </a:r>
            <a:r>
              <a:rPr lang="en-US" sz="2400" b="0" strike="noStrike" spc="-1" dirty="0">
                <a:solidFill>
                  <a:srgbClr val="000000"/>
                </a:solidFill>
                <a:uFill>
                  <a:solidFill>
                    <a:srgbClr val="FFFFFF"/>
                  </a:solidFill>
                </a:uFill>
                <a:latin typeface="Arial"/>
              </a:rPr>
              <a:t>:</a:t>
            </a:r>
          </a:p>
          <a:p>
            <a:pPr marL="432000" indent="-324000">
              <a:spcAft>
                <a:spcPts val="1414"/>
              </a:spcAft>
              <a:buClr>
                <a:srgbClr val="000000"/>
              </a:buClr>
              <a:buSzPct val="45000"/>
              <a:buFont typeface="Wingdings" charset="2"/>
              <a:buChar char=""/>
            </a:pPr>
            <a:r>
              <a:rPr lang="en-US" sz="2400" b="0" strike="noStrike" spc="-1" dirty="0">
                <a:solidFill>
                  <a:srgbClr val="000000"/>
                </a:solidFill>
                <a:uFill>
                  <a:solidFill>
                    <a:srgbClr val="FFFFFF"/>
                  </a:solidFill>
                </a:uFill>
                <a:latin typeface="Arial"/>
              </a:rPr>
              <a:t>f : x → {0, 1, 2, 3, 4, 5, 6, 7, 8, 9}</a:t>
            </a:r>
          </a:p>
        </p:txBody>
      </p:sp>
      <p:pic>
        <p:nvPicPr>
          <p:cNvPr id="70" name="Picture 69"/>
          <p:cNvPicPr/>
          <p:nvPr/>
        </p:nvPicPr>
        <p:blipFill>
          <a:blip r:embed="rId2"/>
          <a:stretch/>
        </p:blipFill>
        <p:spPr>
          <a:xfrm>
            <a:off x="2227680" y="2625480"/>
            <a:ext cx="5618880" cy="23454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72" name="TextShape 2"/>
          <p:cNvSpPr txBox="1"/>
          <p:nvPr/>
        </p:nvSpPr>
        <p:spPr>
          <a:xfrm>
            <a:off x="504000" y="1397562"/>
            <a:ext cx="9071640" cy="536328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Exemplu</a:t>
            </a:r>
            <a:r>
              <a:rPr lang="en-US" sz="2400" b="0" strike="noStrike" spc="-1" dirty="0">
                <a:solidFill>
                  <a:srgbClr val="000000"/>
                </a:solidFill>
                <a:uFill>
                  <a:solidFill>
                    <a:srgbClr val="FFFFFF"/>
                  </a:solidFill>
                </a:uFill>
                <a:latin typeface="Arial"/>
              </a:rPr>
              <a:t> 2: </a:t>
            </a:r>
            <a:r>
              <a:rPr lang="en-US" sz="2400" b="0" strike="noStrike" spc="-1" dirty="0" err="1">
                <a:solidFill>
                  <a:srgbClr val="000000"/>
                </a:solidFill>
                <a:uFill>
                  <a:solidFill>
                    <a:srgbClr val="FFFFFF"/>
                  </a:solidFill>
                </a:uFill>
                <a:latin typeface="Arial"/>
              </a:rPr>
              <a:t>recunoașterea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caracterelor</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scrise</a:t>
            </a:r>
            <a:r>
              <a:rPr lang="en-US" sz="2400" b="0" strike="noStrike" spc="-1" dirty="0">
                <a:solidFill>
                  <a:srgbClr val="000000"/>
                </a:solidFill>
                <a:uFill>
                  <a:solidFill>
                    <a:srgbClr val="FFFFFF"/>
                  </a:solidFill>
                </a:uFill>
                <a:latin typeface="Arial"/>
              </a:rPr>
              <a:t> de </a:t>
            </a:r>
            <a:r>
              <a:rPr lang="en-US" sz="2400" b="0" strike="noStrike" spc="-1" dirty="0" err="1">
                <a:solidFill>
                  <a:srgbClr val="000000"/>
                </a:solidFill>
                <a:uFill>
                  <a:solidFill>
                    <a:srgbClr val="FFFFFF"/>
                  </a:solidFill>
                </a:uFill>
                <a:latin typeface="Arial"/>
              </a:rPr>
              <a:t>mână</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setul</a:t>
            </a:r>
            <a:r>
              <a:rPr lang="en-US" sz="2400" b="0" strike="noStrike" spc="-1" dirty="0">
                <a:solidFill>
                  <a:srgbClr val="000000"/>
                </a:solidFill>
                <a:uFill>
                  <a:solidFill>
                    <a:srgbClr val="FFFFFF"/>
                  </a:solidFill>
                </a:uFill>
                <a:latin typeface="Arial"/>
              </a:rPr>
              <a:t> de date MNIST) </a:t>
            </a: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200" b="0" strike="noStrike" spc="-1" dirty="0" err="1">
                <a:solidFill>
                  <a:srgbClr val="000000"/>
                </a:solidFill>
                <a:uFill>
                  <a:solidFill>
                    <a:srgbClr val="FFFFFF"/>
                  </a:solidFill>
                </a:uFill>
                <a:latin typeface="Arial"/>
              </a:rPr>
              <a:t>Pornind</a:t>
            </a:r>
            <a:r>
              <a:rPr lang="en-US" sz="2200" b="0" strike="noStrike" spc="-1" dirty="0">
                <a:solidFill>
                  <a:srgbClr val="000000"/>
                </a:solidFill>
                <a:uFill>
                  <a:solidFill>
                    <a:srgbClr val="FFFFFF"/>
                  </a:solidFill>
                </a:uFill>
                <a:latin typeface="Arial"/>
              </a:rPr>
              <a:t> de la un set de </a:t>
            </a:r>
            <a:r>
              <a:rPr lang="en-US" sz="2200" b="0" strike="noStrike" spc="-1" dirty="0" err="1">
                <a:solidFill>
                  <a:srgbClr val="000000"/>
                </a:solidFill>
                <a:uFill>
                  <a:solidFill>
                    <a:srgbClr val="FFFFFF"/>
                  </a:solidFill>
                </a:uFill>
                <a:latin typeface="Arial"/>
              </a:rPr>
              <a:t>antrenare</a:t>
            </a:r>
            <a:r>
              <a:rPr lang="en-US" sz="2200" b="0" strike="noStrike" spc="-1" dirty="0">
                <a:solidFill>
                  <a:srgbClr val="000000"/>
                </a:solidFill>
                <a:uFill>
                  <a:solidFill>
                    <a:srgbClr val="FFFFFF"/>
                  </a:solidFill>
                </a:uFill>
                <a:latin typeface="Arial"/>
              </a:rPr>
              <a:t>, de </a:t>
            </a:r>
            <a:r>
              <a:rPr lang="en-US" sz="2200" b="0" strike="noStrike" spc="-1" dirty="0" err="1">
                <a:solidFill>
                  <a:srgbClr val="000000"/>
                </a:solidFill>
                <a:uFill>
                  <a:solidFill>
                    <a:srgbClr val="FFFFFF"/>
                  </a:solidFill>
                </a:uFill>
                <a:latin typeface="Arial"/>
              </a:rPr>
              <a:t>exemplu</a:t>
            </a:r>
            <a:r>
              <a:rPr lang="en-US" sz="2200" b="0" strike="noStrike" spc="-1" dirty="0">
                <a:solidFill>
                  <a:srgbClr val="000000"/>
                </a:solidFill>
                <a:uFill>
                  <a:solidFill>
                    <a:srgbClr val="FFFFFF"/>
                  </a:solidFill>
                </a:uFill>
                <a:latin typeface="Arial"/>
              </a:rPr>
              <a:t> 6000 de </a:t>
            </a:r>
            <a:r>
              <a:rPr lang="en-US" sz="2200" b="0" strike="noStrike" spc="-1" dirty="0" err="1">
                <a:solidFill>
                  <a:srgbClr val="000000"/>
                </a:solidFill>
                <a:uFill>
                  <a:solidFill>
                    <a:srgbClr val="FFFFFF"/>
                  </a:solidFill>
                </a:uFill>
                <a:latin typeface="Arial"/>
              </a:rPr>
              <a:t>imagini</a:t>
            </a:r>
            <a:r>
              <a:rPr lang="en-US" sz="2200" b="0" strike="noStrike" spc="-1" dirty="0">
                <a:solidFill>
                  <a:srgbClr val="000000"/>
                </a:solidFill>
                <a:uFill>
                  <a:solidFill>
                    <a:srgbClr val="FFFFFF"/>
                  </a:solidFill>
                </a:uFill>
                <a:latin typeface="Arial"/>
              </a:rPr>
              <a:t> per </a:t>
            </a:r>
            <a:r>
              <a:rPr lang="en-US" sz="2200" b="0" strike="noStrike" spc="-1" dirty="0" err="1">
                <a:solidFill>
                  <a:srgbClr val="000000"/>
                </a:solidFill>
                <a:uFill>
                  <a:solidFill>
                    <a:srgbClr val="FFFFFF"/>
                  </a:solidFill>
                </a:uFill>
                <a:latin typeface="Arial"/>
              </a:rPr>
              <a:t>clasă</a:t>
            </a: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200" b="0" strike="noStrike" spc="-1" dirty="0">
                <a:solidFill>
                  <a:srgbClr val="000000"/>
                </a:solidFill>
                <a:uFill>
                  <a:solidFill>
                    <a:srgbClr val="FFFFFF"/>
                  </a:solidFill>
                </a:uFill>
                <a:latin typeface="Arial"/>
              </a:rPr>
              <a:t>Rata de </a:t>
            </a:r>
            <a:r>
              <a:rPr lang="en-US" sz="2200" b="0" strike="noStrike" spc="-1" dirty="0" err="1">
                <a:solidFill>
                  <a:srgbClr val="000000"/>
                </a:solidFill>
                <a:uFill>
                  <a:solidFill>
                    <a:srgbClr val="FFFFFF"/>
                  </a:solidFill>
                </a:uFill>
                <a:latin typeface="Arial"/>
              </a:rPr>
              <a:t>eroare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poate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ajunge</a:t>
            </a:r>
            <a:r>
              <a:rPr lang="en-US" sz="2200" b="0" strike="noStrike" spc="-1" dirty="0">
                <a:solidFill>
                  <a:srgbClr val="000000"/>
                </a:solidFill>
                <a:uFill>
                  <a:solidFill>
                    <a:srgbClr val="FFFFFF"/>
                  </a:solidFill>
                </a:uFill>
                <a:latin typeface="Arial"/>
              </a:rPr>
              <a:t> la 0.23% (cu </a:t>
            </a:r>
            <a:r>
              <a:rPr lang="en-US" sz="2200" b="0" strike="noStrike" spc="-1" dirty="0" err="1">
                <a:solidFill>
                  <a:srgbClr val="000000"/>
                </a:solidFill>
                <a:uFill>
                  <a:solidFill>
                    <a:srgbClr val="FFFFFF"/>
                  </a:solidFill>
                </a:uFill>
                <a:latin typeface="Arial"/>
              </a:rPr>
              <a:t>rețele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neuronale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convoluționale</a:t>
            </a:r>
            <a:r>
              <a:rPr lang="en-US" sz="2200" b="0" strike="noStrike" spc="-1" dirty="0">
                <a:solidFill>
                  <a:srgbClr val="000000"/>
                </a:solidFill>
                <a:uFill>
                  <a:solidFill>
                    <a:srgbClr val="FFFFFF"/>
                  </a:solidFill>
                </a:uFill>
                <a:latin typeface="Arial"/>
              </a:rPr>
              <a:t>)</a:t>
            </a:r>
          </a:p>
          <a:p>
            <a:pPr marL="432000" indent="-324000">
              <a:spcAft>
                <a:spcPts val="1414"/>
              </a:spcAft>
              <a:buClr>
                <a:srgbClr val="000000"/>
              </a:buClr>
              <a:buSzPct val="45000"/>
              <a:buFont typeface="Wingdings" charset="2"/>
              <a:buChar char=""/>
            </a:pPr>
            <a:r>
              <a:rPr lang="en-US" sz="2200" b="0" strike="noStrike" spc="-1" dirty="0" err="1">
                <a:solidFill>
                  <a:srgbClr val="000000"/>
                </a:solidFill>
                <a:uFill>
                  <a:solidFill>
                    <a:srgbClr val="FFFFFF"/>
                  </a:solidFill>
                </a:uFill>
                <a:latin typeface="Arial"/>
              </a:rPr>
              <a:t>Printre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primele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sisteme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bazate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învățare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comerciale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utilizate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scară</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largă</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pentru</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procesare</a:t>
            </a:r>
            <a:r>
              <a:rPr lang="en-US" sz="2200" b="0" strike="noStrike" spc="-1" dirty="0">
                <a:solidFill>
                  <a:srgbClr val="000000"/>
                </a:solidFill>
                <a:uFill>
                  <a:solidFill>
                    <a:srgbClr val="FFFFFF"/>
                  </a:solidFill>
                </a:uFill>
                <a:latin typeface="Arial"/>
              </a:rPr>
              <a:t> de </a:t>
            </a:r>
            <a:r>
              <a:rPr lang="en-US" sz="2200" b="0" strike="noStrike" spc="-1" dirty="0" err="1">
                <a:solidFill>
                  <a:srgbClr val="000000"/>
                </a:solidFill>
                <a:uFill>
                  <a:solidFill>
                    <a:srgbClr val="FFFFFF"/>
                  </a:solidFill>
                </a:uFill>
                <a:latin typeface="Arial"/>
              </a:rPr>
              <a:t>coduri</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poștale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și</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cecuri</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bancare</a:t>
            </a:r>
            <a:endParaRPr lang="en-US" sz="2200" b="0" strike="noStrike" spc="-1" dirty="0">
              <a:solidFill>
                <a:srgbClr val="000000"/>
              </a:solidFill>
              <a:uFill>
                <a:solidFill>
                  <a:srgbClr val="FFFFFF"/>
                </a:solidFill>
              </a:uFill>
              <a:latin typeface="Arial"/>
            </a:endParaRPr>
          </a:p>
        </p:txBody>
      </p:sp>
      <p:pic>
        <p:nvPicPr>
          <p:cNvPr id="73" name="Picture 72"/>
          <p:cNvPicPr/>
          <p:nvPr/>
        </p:nvPicPr>
        <p:blipFill>
          <a:blip r:embed="rId2"/>
          <a:stretch/>
        </p:blipFill>
        <p:spPr>
          <a:xfrm>
            <a:off x="3120954" y="2021400"/>
            <a:ext cx="4206240" cy="296424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75" name="TextShape 2"/>
          <p:cNvSpPr txBox="1"/>
          <p:nvPr/>
        </p:nvSpPr>
        <p:spPr>
          <a:xfrm>
            <a:off x="504000" y="1769040"/>
            <a:ext cx="9071640" cy="536328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Exemplu</a:t>
            </a:r>
            <a:r>
              <a:rPr lang="en-US" sz="2800" b="0" strike="noStrike" spc="-1" dirty="0">
                <a:solidFill>
                  <a:srgbClr val="000000"/>
                </a:solidFill>
                <a:uFill>
                  <a:solidFill>
                    <a:srgbClr val="FFFFFF"/>
                  </a:solidFill>
                </a:uFill>
                <a:latin typeface="Arial"/>
              </a:rPr>
              <a:t> 3: </a:t>
            </a:r>
            <a:r>
              <a:rPr lang="en-US" sz="2800" b="0" strike="noStrike" spc="-1" dirty="0" err="1">
                <a:solidFill>
                  <a:srgbClr val="000000"/>
                </a:solidFill>
                <a:uFill>
                  <a:solidFill>
                    <a:srgbClr val="FFFFFF"/>
                  </a:solidFill>
                </a:uFill>
                <a:latin typeface="Arial"/>
              </a:rPr>
              <a:t>detectare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facială</a:t>
            </a:r>
            <a:r>
              <a:rPr lang="en-US" sz="2800" b="0" strike="noStrike" spc="-1" dirty="0">
                <a:solidFill>
                  <a:srgbClr val="000000"/>
                </a:solidFill>
                <a:uFill>
                  <a:solidFill>
                    <a:srgbClr val="FFFFFF"/>
                  </a:solidFill>
                </a:uFill>
                <a:latin typeface="Arial"/>
              </a:rPr>
              <a:t>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O </a:t>
            </a:r>
            <a:r>
              <a:rPr lang="en-US" sz="2800" b="0" strike="noStrike" spc="-1" dirty="0" err="1">
                <a:solidFill>
                  <a:srgbClr val="000000"/>
                </a:solidFill>
                <a:uFill>
                  <a:solidFill>
                    <a:srgbClr val="FFFFFF"/>
                  </a:solidFill>
                </a:uFill>
                <a:latin typeface="Arial"/>
              </a:rPr>
              <a:t>abordare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constă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în</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plimbarea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unei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ferestre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peste</a:t>
            </a:r>
            <a:r>
              <a:rPr lang="en-US" sz="2800" b="0" strike="noStrike" spc="-1" dirty="0">
                <a:solidFill>
                  <a:srgbClr val="000000"/>
                </a:solidFill>
                <a:uFill>
                  <a:solidFill>
                    <a:srgbClr val="FFFFFF"/>
                  </a:solidFill>
                </a:uFill>
                <a:latin typeface="Arial"/>
              </a:rPr>
              <a:t> imagine</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Scopul</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este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clasificăm</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fereastra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într-una</a:t>
            </a:r>
            <a:r>
              <a:rPr lang="en-US" sz="2800" b="0" strike="noStrike" spc="-1" dirty="0">
                <a:solidFill>
                  <a:srgbClr val="000000"/>
                </a:solidFill>
                <a:uFill>
                  <a:solidFill>
                    <a:srgbClr val="FFFFFF"/>
                  </a:solidFill>
                </a:uFill>
                <a:latin typeface="Arial"/>
              </a:rPr>
              <a:t> din </a:t>
            </a:r>
            <a:r>
              <a:rPr lang="en-US" sz="2800" b="0" strike="noStrike" spc="-1" dirty="0" err="1">
                <a:solidFill>
                  <a:srgbClr val="000000"/>
                </a:solidFill>
                <a:uFill>
                  <a:solidFill>
                    <a:srgbClr val="FFFFFF"/>
                  </a:solidFill>
                </a:uFill>
                <a:latin typeface="Arial"/>
              </a:rPr>
              <a:t>cele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două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clase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posibile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față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sau</a:t>
            </a:r>
            <a:r>
              <a:rPr lang="en-US" sz="2800" b="0" strike="noStrike" spc="-1" dirty="0">
                <a:solidFill>
                  <a:srgbClr val="000000"/>
                </a:solidFill>
                <a:uFill>
                  <a:solidFill>
                    <a:srgbClr val="FFFFFF"/>
                  </a:solidFill>
                </a:uFill>
                <a:latin typeface="Arial"/>
              </a:rPr>
              <a:t> non-</a:t>
            </a:r>
            <a:r>
              <a:rPr lang="en-US" sz="2800" b="0" strike="noStrike" spc="-1" dirty="0" err="1">
                <a:solidFill>
                  <a:srgbClr val="000000"/>
                </a:solidFill>
                <a:uFill>
                  <a:solidFill>
                    <a:srgbClr val="FFFFFF"/>
                  </a:solidFill>
                </a:uFill>
                <a:latin typeface="Arial"/>
              </a:rPr>
              <a:t>față</a:t>
            </a:r>
            <a:endParaRPr lang="en-US" sz="2800" b="0" strike="noStrike" spc="-1" dirty="0">
              <a:solidFill>
                <a:srgbClr val="000000"/>
              </a:solidFill>
              <a:uFill>
                <a:solidFill>
                  <a:srgbClr val="FFFFFF"/>
                </a:solidFill>
              </a:uFill>
              <a:latin typeface="Arial"/>
            </a:endParaRPr>
          </a:p>
        </p:txBody>
      </p:sp>
      <p:pic>
        <p:nvPicPr>
          <p:cNvPr id="76" name="Picture 75"/>
          <p:cNvPicPr/>
          <p:nvPr/>
        </p:nvPicPr>
        <p:blipFill>
          <a:blip r:embed="rId2"/>
          <a:stretch/>
        </p:blipFill>
        <p:spPr>
          <a:xfrm>
            <a:off x="2536200" y="2502000"/>
            <a:ext cx="5197320" cy="245664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78" name="TextShape 2"/>
          <p:cNvSpPr txBox="1"/>
          <p:nvPr/>
        </p:nvSpPr>
        <p:spPr>
          <a:xfrm>
            <a:off x="504000" y="1769040"/>
            <a:ext cx="9071640" cy="536328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600" b="0" strike="noStrike" spc="-1" dirty="0" err="1">
                <a:solidFill>
                  <a:srgbClr val="000000"/>
                </a:solidFill>
                <a:uFill>
                  <a:solidFill>
                    <a:srgbClr val="FFFFFF"/>
                  </a:solidFill>
                </a:uFill>
                <a:latin typeface="Arial"/>
              </a:rPr>
              <a:t>Exemplu</a:t>
            </a:r>
            <a:r>
              <a:rPr lang="en-US" sz="2600" b="0" strike="noStrike" spc="-1" dirty="0">
                <a:solidFill>
                  <a:srgbClr val="000000"/>
                </a:solidFill>
                <a:uFill>
                  <a:solidFill>
                    <a:srgbClr val="FFFFFF"/>
                  </a:solidFill>
                </a:uFill>
                <a:latin typeface="Arial"/>
              </a:rPr>
              <a:t> 3: </a:t>
            </a:r>
            <a:r>
              <a:rPr lang="en-US" sz="2600" b="0" strike="noStrike" spc="-1" dirty="0" err="1">
                <a:solidFill>
                  <a:srgbClr val="000000"/>
                </a:solidFill>
                <a:uFill>
                  <a:solidFill>
                    <a:srgbClr val="FFFFFF"/>
                  </a:solidFill>
                </a:uFill>
                <a:latin typeface="Arial"/>
              </a:rPr>
              <a:t>detectare</a:t>
            </a:r>
            <a:r>
              <a:rPr lang="en-US" sz="2600" b="0" strike="noStrike" spc="-1" dirty="0">
                <a:solidFill>
                  <a:srgbClr val="000000"/>
                </a:solidFill>
                <a:uFill>
                  <a:solidFill>
                    <a:srgbClr val="FFFFFF"/>
                  </a:solidFill>
                </a:uFill>
                <a:latin typeface="Arial"/>
              </a:rPr>
              <a:t> </a:t>
            </a:r>
            <a:r>
              <a:rPr lang="en-US" sz="2600" b="0" strike="noStrike" spc="-1" dirty="0" err="1">
                <a:solidFill>
                  <a:srgbClr val="000000"/>
                </a:solidFill>
                <a:uFill>
                  <a:solidFill>
                    <a:srgbClr val="FFFFFF"/>
                  </a:solidFill>
                </a:uFill>
                <a:latin typeface="Arial"/>
              </a:rPr>
              <a:t>facială</a:t>
            </a:r>
            <a:r>
              <a:rPr lang="en-US" sz="2600" b="0" strike="noStrike" spc="-1" dirty="0">
                <a:solidFill>
                  <a:srgbClr val="000000"/>
                </a:solidFill>
                <a:uFill>
                  <a:solidFill>
                    <a:srgbClr val="FFFFFF"/>
                  </a:solidFill>
                </a:uFill>
                <a:latin typeface="Arial"/>
              </a:rPr>
              <a:t> </a:t>
            </a:r>
          </a:p>
          <a:p>
            <a:pPr marL="432000" indent="-324000">
              <a:spcAft>
                <a:spcPts val="1414"/>
              </a:spcAft>
              <a:buClr>
                <a:srgbClr val="000000"/>
              </a:buClr>
              <a:buSzPct val="45000"/>
              <a:buFont typeface="Wingdings" charset="2"/>
              <a:buChar char=""/>
            </a:pPr>
            <a:endParaRPr lang="en-US" sz="26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6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6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6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6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6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600" b="0" strike="noStrike" spc="-1" dirty="0" err="1">
                <a:solidFill>
                  <a:srgbClr val="000000"/>
                </a:solidFill>
                <a:uFill>
                  <a:solidFill>
                    <a:srgbClr val="FFFFFF"/>
                  </a:solidFill>
                </a:uFill>
                <a:latin typeface="Arial"/>
              </a:rPr>
              <a:t>Pornim</a:t>
            </a:r>
            <a:r>
              <a:rPr lang="en-US" sz="2600" b="0" strike="noStrike" spc="-1" dirty="0">
                <a:solidFill>
                  <a:srgbClr val="000000"/>
                </a:solidFill>
                <a:uFill>
                  <a:solidFill>
                    <a:srgbClr val="FFFFFF"/>
                  </a:solidFill>
                </a:uFill>
                <a:latin typeface="Arial"/>
              </a:rPr>
              <a:t> de la un set cu </a:t>
            </a:r>
            <a:r>
              <a:rPr lang="en-US" sz="2600" b="0" strike="noStrike" spc="-1" dirty="0" err="1">
                <a:solidFill>
                  <a:srgbClr val="000000"/>
                </a:solidFill>
                <a:uFill>
                  <a:solidFill>
                    <a:srgbClr val="FFFFFF"/>
                  </a:solidFill>
                </a:uFill>
                <a:latin typeface="Arial"/>
              </a:rPr>
              <a:t>imagini</a:t>
            </a:r>
            <a:r>
              <a:rPr lang="en-US" sz="2600" b="0" strike="noStrike" spc="-1" dirty="0">
                <a:solidFill>
                  <a:srgbClr val="000000"/>
                </a:solidFill>
                <a:uFill>
                  <a:solidFill>
                    <a:srgbClr val="FFFFFF"/>
                  </a:solidFill>
                </a:uFill>
                <a:latin typeface="Arial"/>
              </a:rPr>
              <a:t> cu </a:t>
            </a:r>
            <a:r>
              <a:rPr lang="en-US" sz="2600" b="0" strike="noStrike" spc="-1" dirty="0" err="1">
                <a:solidFill>
                  <a:srgbClr val="000000"/>
                </a:solidFill>
                <a:uFill>
                  <a:solidFill>
                    <a:srgbClr val="FFFFFF"/>
                  </a:solidFill>
                </a:uFill>
                <a:latin typeface="Arial"/>
              </a:rPr>
              <a:t>fețe</a:t>
            </a:r>
            <a:r>
              <a:rPr lang="en-US" sz="2600" b="0" strike="noStrike" spc="-1" dirty="0">
                <a:solidFill>
                  <a:srgbClr val="000000"/>
                </a:solidFill>
                <a:uFill>
                  <a:solidFill>
                    <a:srgbClr val="FFFFFF"/>
                  </a:solidFill>
                </a:uFill>
                <a:latin typeface="Arial"/>
              </a:rPr>
              <a:t> cu diverse </a:t>
            </a:r>
            <a:r>
              <a:rPr lang="en-US" sz="2600" b="0" strike="noStrike" spc="-1" dirty="0" err="1">
                <a:solidFill>
                  <a:srgbClr val="000000"/>
                </a:solidFill>
                <a:uFill>
                  <a:solidFill>
                    <a:srgbClr val="FFFFFF"/>
                  </a:solidFill>
                </a:uFill>
                <a:latin typeface="Arial"/>
              </a:rPr>
              <a:t>variații</a:t>
            </a:r>
            <a:r>
              <a:rPr lang="en-US" sz="2600" b="0" strike="noStrike" spc="-1" dirty="0">
                <a:solidFill>
                  <a:srgbClr val="000000"/>
                </a:solidFill>
                <a:uFill>
                  <a:solidFill>
                    <a:srgbClr val="FFFFFF"/>
                  </a:solidFill>
                </a:uFill>
                <a:latin typeface="Arial"/>
              </a:rPr>
              <a:t> de </a:t>
            </a:r>
            <a:r>
              <a:rPr lang="en-US" sz="2600" b="0" strike="noStrike" spc="-1" dirty="0" err="1">
                <a:solidFill>
                  <a:srgbClr val="000000"/>
                </a:solidFill>
                <a:uFill>
                  <a:solidFill>
                    <a:srgbClr val="FFFFFF"/>
                  </a:solidFill>
                </a:uFill>
                <a:latin typeface="Arial"/>
              </a:rPr>
              <a:t>vârstă</a:t>
            </a:r>
            <a:r>
              <a:rPr lang="en-US" sz="2600" b="0" strike="noStrike" spc="-1" dirty="0">
                <a:solidFill>
                  <a:srgbClr val="000000"/>
                </a:solidFill>
                <a:uFill>
                  <a:solidFill>
                    <a:srgbClr val="FFFFFF"/>
                  </a:solidFill>
                </a:uFill>
                <a:latin typeface="Arial"/>
              </a:rPr>
              <a:t>, gen, </a:t>
            </a:r>
            <a:r>
              <a:rPr lang="en-US" sz="2600" b="0" strike="noStrike" spc="-1" dirty="0" err="1">
                <a:solidFill>
                  <a:srgbClr val="000000"/>
                </a:solidFill>
                <a:uFill>
                  <a:solidFill>
                    <a:srgbClr val="FFFFFF"/>
                  </a:solidFill>
                </a:uFill>
                <a:latin typeface="Arial"/>
              </a:rPr>
              <a:t>condiții</a:t>
            </a:r>
            <a:r>
              <a:rPr lang="en-US" sz="2600" b="0" strike="noStrike" spc="-1" dirty="0">
                <a:solidFill>
                  <a:srgbClr val="000000"/>
                </a:solidFill>
                <a:uFill>
                  <a:solidFill>
                    <a:srgbClr val="FFFFFF"/>
                  </a:solidFill>
                </a:uFill>
                <a:latin typeface="Arial"/>
              </a:rPr>
              <a:t> de </a:t>
            </a:r>
            <a:r>
              <a:rPr lang="en-US" sz="2600" b="0" strike="noStrike" spc="-1" dirty="0" err="1">
                <a:solidFill>
                  <a:srgbClr val="000000"/>
                </a:solidFill>
                <a:uFill>
                  <a:solidFill>
                    <a:srgbClr val="FFFFFF"/>
                  </a:solidFill>
                </a:uFill>
                <a:latin typeface="Arial"/>
              </a:rPr>
              <a:t>iluminare</a:t>
            </a:r>
            <a:r>
              <a:rPr lang="en-US" sz="2600" b="0" strike="noStrike" spc="-1" dirty="0">
                <a:solidFill>
                  <a:srgbClr val="000000"/>
                </a:solidFill>
                <a:uFill>
                  <a:solidFill>
                    <a:srgbClr val="FFFFFF"/>
                  </a:solidFill>
                </a:uFill>
                <a:latin typeface="Arial"/>
              </a:rPr>
              <a:t>, </a:t>
            </a:r>
            <a:r>
              <a:rPr lang="en-US" sz="2600" b="0" strike="noStrike" spc="-1" dirty="0" err="1">
                <a:solidFill>
                  <a:srgbClr val="000000"/>
                </a:solidFill>
                <a:uFill>
                  <a:solidFill>
                    <a:srgbClr val="FFFFFF"/>
                  </a:solidFill>
                </a:uFill>
                <a:latin typeface="Arial"/>
              </a:rPr>
              <a:t>dar</a:t>
            </a:r>
            <a:r>
              <a:rPr lang="en-US" sz="2600" b="0" strike="noStrike" spc="-1" dirty="0">
                <a:solidFill>
                  <a:srgbClr val="000000"/>
                </a:solidFill>
                <a:uFill>
                  <a:solidFill>
                    <a:srgbClr val="FFFFFF"/>
                  </a:solidFill>
                </a:uFill>
                <a:latin typeface="Arial"/>
              </a:rPr>
              <a:t> nu </a:t>
            </a:r>
            <a:r>
              <a:rPr lang="en-US" sz="2600" b="0" strike="noStrike" spc="-1" dirty="0" err="1">
                <a:solidFill>
                  <a:srgbClr val="000000"/>
                </a:solidFill>
                <a:uFill>
                  <a:solidFill>
                    <a:srgbClr val="FFFFFF"/>
                  </a:solidFill>
                </a:uFill>
                <a:latin typeface="Arial"/>
              </a:rPr>
              <a:t>translație</a:t>
            </a:r>
            <a:r>
              <a:rPr lang="en-US" sz="2600" b="0" strike="noStrike" spc="-1" dirty="0">
                <a:solidFill>
                  <a:srgbClr val="000000"/>
                </a:solidFill>
                <a:uFill>
                  <a:solidFill>
                    <a:srgbClr val="FFFFFF"/>
                  </a:solidFill>
                </a:uFill>
                <a:latin typeface="Arial"/>
              </a:rPr>
              <a:t>.</a:t>
            </a:r>
          </a:p>
          <a:p>
            <a:pPr marL="432000" indent="-324000">
              <a:spcAft>
                <a:spcPts val="1414"/>
              </a:spcAft>
              <a:buClr>
                <a:srgbClr val="000000"/>
              </a:buClr>
              <a:buSzPct val="45000"/>
              <a:buFont typeface="Wingdings" charset="2"/>
              <a:buChar char=""/>
            </a:pPr>
            <a:r>
              <a:rPr lang="en-US" sz="2600" b="0" strike="noStrike" spc="-1" dirty="0" err="1">
                <a:solidFill>
                  <a:srgbClr val="000000"/>
                </a:solidFill>
                <a:uFill>
                  <a:solidFill>
                    <a:srgbClr val="FFFFFF"/>
                  </a:solidFill>
                </a:uFill>
                <a:latin typeface="Arial"/>
              </a:rPr>
              <a:t>Și</a:t>
            </a:r>
            <a:r>
              <a:rPr lang="en-US" sz="2600" b="0" strike="noStrike" spc="-1" dirty="0">
                <a:solidFill>
                  <a:srgbClr val="000000"/>
                </a:solidFill>
                <a:uFill>
                  <a:solidFill>
                    <a:srgbClr val="FFFFFF"/>
                  </a:solidFill>
                </a:uFill>
                <a:latin typeface="Arial"/>
              </a:rPr>
              <a:t> un set </a:t>
            </a:r>
            <a:r>
              <a:rPr lang="en-US" sz="2600" b="0" strike="noStrike" spc="-1" dirty="0" err="1">
                <a:solidFill>
                  <a:srgbClr val="000000"/>
                </a:solidFill>
                <a:uFill>
                  <a:solidFill>
                    <a:srgbClr val="FFFFFF"/>
                  </a:solidFill>
                </a:uFill>
                <a:latin typeface="Arial"/>
              </a:rPr>
              <a:t>mult</a:t>
            </a:r>
            <a:r>
              <a:rPr lang="en-US" sz="2600" b="0" strike="noStrike" spc="-1" dirty="0">
                <a:solidFill>
                  <a:srgbClr val="000000"/>
                </a:solidFill>
                <a:uFill>
                  <a:solidFill>
                    <a:srgbClr val="FFFFFF"/>
                  </a:solidFill>
                </a:uFill>
                <a:latin typeface="Arial"/>
              </a:rPr>
              <a:t> </a:t>
            </a:r>
            <a:r>
              <a:rPr lang="en-US" sz="2600" b="0" strike="noStrike" spc="-1" dirty="0" err="1">
                <a:solidFill>
                  <a:srgbClr val="000000"/>
                </a:solidFill>
                <a:uFill>
                  <a:solidFill>
                    <a:srgbClr val="FFFFFF"/>
                  </a:solidFill>
                </a:uFill>
                <a:latin typeface="Arial"/>
              </a:rPr>
              <a:t>mai</a:t>
            </a:r>
            <a:r>
              <a:rPr lang="en-US" sz="2600" b="0" strike="noStrike" spc="-1" dirty="0">
                <a:solidFill>
                  <a:srgbClr val="000000"/>
                </a:solidFill>
                <a:uFill>
                  <a:solidFill>
                    <a:srgbClr val="FFFFFF"/>
                  </a:solidFill>
                </a:uFill>
                <a:latin typeface="Arial"/>
              </a:rPr>
              <a:t> mare cu </a:t>
            </a:r>
            <a:r>
              <a:rPr lang="en-US" sz="2600" b="0" strike="noStrike" spc="-1" dirty="0" err="1">
                <a:solidFill>
                  <a:srgbClr val="000000"/>
                </a:solidFill>
                <a:uFill>
                  <a:solidFill>
                    <a:srgbClr val="FFFFFF"/>
                  </a:solidFill>
                </a:uFill>
                <a:latin typeface="Arial"/>
              </a:rPr>
              <a:t>imagini</a:t>
            </a:r>
            <a:r>
              <a:rPr lang="en-US" sz="2600" b="0" strike="noStrike" spc="-1" dirty="0">
                <a:solidFill>
                  <a:srgbClr val="000000"/>
                </a:solidFill>
                <a:uFill>
                  <a:solidFill>
                    <a:srgbClr val="FFFFFF"/>
                  </a:solidFill>
                </a:uFill>
                <a:latin typeface="Arial"/>
              </a:rPr>
              <a:t> care nu </a:t>
            </a:r>
            <a:r>
              <a:rPr lang="en-US" sz="2600" b="0" strike="noStrike" spc="-1" dirty="0" err="1">
                <a:solidFill>
                  <a:srgbClr val="000000"/>
                </a:solidFill>
                <a:uFill>
                  <a:solidFill>
                    <a:srgbClr val="FFFFFF"/>
                  </a:solidFill>
                </a:uFill>
                <a:latin typeface="Arial"/>
              </a:rPr>
              <a:t>conțin</a:t>
            </a:r>
            <a:r>
              <a:rPr lang="en-US" sz="2600" b="0" strike="noStrike" spc="-1" dirty="0">
                <a:solidFill>
                  <a:srgbClr val="000000"/>
                </a:solidFill>
                <a:uFill>
                  <a:solidFill>
                    <a:srgbClr val="FFFFFF"/>
                  </a:solidFill>
                </a:uFill>
                <a:latin typeface="Arial"/>
              </a:rPr>
              <a:t> </a:t>
            </a:r>
            <a:r>
              <a:rPr lang="en-US" sz="2600" b="0" strike="noStrike" spc="-1" dirty="0" err="1">
                <a:solidFill>
                  <a:srgbClr val="000000"/>
                </a:solidFill>
                <a:uFill>
                  <a:solidFill>
                    <a:srgbClr val="FFFFFF"/>
                  </a:solidFill>
                </a:uFill>
                <a:latin typeface="Arial"/>
              </a:rPr>
              <a:t>fețe</a:t>
            </a:r>
            <a:endParaRPr lang="en-US" sz="2600" b="0" strike="noStrike" spc="-1" dirty="0">
              <a:solidFill>
                <a:srgbClr val="000000"/>
              </a:solidFill>
              <a:uFill>
                <a:solidFill>
                  <a:srgbClr val="FFFFFF"/>
                </a:solidFill>
              </a:uFill>
              <a:latin typeface="Arial"/>
            </a:endParaRPr>
          </a:p>
        </p:txBody>
      </p:sp>
      <p:pic>
        <p:nvPicPr>
          <p:cNvPr id="79" name="Picture 78"/>
          <p:cNvPicPr/>
          <p:nvPr/>
        </p:nvPicPr>
        <p:blipFill>
          <a:blip r:embed="rId2"/>
          <a:stretch/>
        </p:blipFill>
        <p:spPr>
          <a:xfrm>
            <a:off x="3074040" y="2286000"/>
            <a:ext cx="3509640" cy="348120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81" name="TextShape 2"/>
          <p:cNvSpPr txBox="1"/>
          <p:nvPr/>
        </p:nvSpPr>
        <p:spPr>
          <a:xfrm>
            <a:off x="502920" y="1463040"/>
            <a:ext cx="9071640" cy="5706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200" b="0" strike="noStrike" spc="-1" dirty="0" err="1">
                <a:solidFill>
                  <a:srgbClr val="000000"/>
                </a:solidFill>
                <a:uFill>
                  <a:solidFill>
                    <a:srgbClr val="FFFFFF"/>
                  </a:solidFill>
                </a:uFill>
                <a:latin typeface="Arial"/>
              </a:rPr>
              <a:t>Exemplu</a:t>
            </a:r>
            <a:r>
              <a:rPr lang="en-US" sz="2200" b="0" strike="noStrike" spc="-1" dirty="0">
                <a:solidFill>
                  <a:srgbClr val="000000"/>
                </a:solidFill>
                <a:uFill>
                  <a:solidFill>
                    <a:srgbClr val="FFFFFF"/>
                  </a:solidFill>
                </a:uFill>
                <a:latin typeface="Arial"/>
              </a:rPr>
              <a:t> 4: </a:t>
            </a:r>
            <a:r>
              <a:rPr lang="en-US" sz="2200" b="0" strike="noStrike" spc="-1" dirty="0" err="1">
                <a:solidFill>
                  <a:srgbClr val="000000"/>
                </a:solidFill>
                <a:uFill>
                  <a:solidFill>
                    <a:srgbClr val="FFFFFF"/>
                  </a:solidFill>
                </a:uFill>
                <a:latin typeface="Arial"/>
              </a:rPr>
              <a:t>detectare</a:t>
            </a:r>
            <a:r>
              <a:rPr lang="en-US" sz="2200" b="0" strike="noStrike" spc="-1" dirty="0">
                <a:solidFill>
                  <a:srgbClr val="000000"/>
                </a:solidFill>
                <a:uFill>
                  <a:solidFill>
                    <a:srgbClr val="FFFFFF"/>
                  </a:solidFill>
                </a:uFill>
                <a:latin typeface="Arial"/>
              </a:rPr>
              <a:t> de spam </a:t>
            </a: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200" b="0" strike="noStrike" spc="-1" dirty="0" err="1">
                <a:solidFill>
                  <a:srgbClr val="000000"/>
                </a:solidFill>
                <a:uFill>
                  <a:solidFill>
                    <a:srgbClr val="FFFFFF"/>
                  </a:solidFill>
                </a:uFill>
                <a:latin typeface="Arial"/>
              </a:rPr>
              <a:t>Problema</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este</a:t>
            </a:r>
            <a:r>
              <a:rPr lang="en-US" sz="2200" b="0" strike="noStrike" spc="-1" dirty="0">
                <a:solidFill>
                  <a:srgbClr val="000000"/>
                </a:solidFill>
                <a:uFill>
                  <a:solidFill>
                    <a:srgbClr val="FFFFFF"/>
                  </a:solidFill>
                </a:uFill>
                <a:latin typeface="Arial"/>
              </a:rPr>
              <a:t> de a </a:t>
            </a:r>
            <a:r>
              <a:rPr lang="en-US" sz="2200" b="0" strike="noStrike" spc="-1" dirty="0" err="1">
                <a:solidFill>
                  <a:srgbClr val="000000"/>
                </a:solidFill>
                <a:uFill>
                  <a:solidFill>
                    <a:srgbClr val="FFFFFF"/>
                  </a:solidFill>
                </a:uFill>
                <a:latin typeface="Arial"/>
              </a:rPr>
              <a:t>clasifica</a:t>
            </a:r>
            <a:r>
              <a:rPr lang="en-US" sz="2200" b="0" strike="noStrike" spc="-1" dirty="0">
                <a:solidFill>
                  <a:srgbClr val="000000"/>
                </a:solidFill>
                <a:uFill>
                  <a:solidFill>
                    <a:srgbClr val="FFFFFF"/>
                  </a:solidFill>
                </a:uFill>
                <a:latin typeface="Arial"/>
              </a:rPr>
              <a:t> un e-mail </a:t>
            </a:r>
            <a:r>
              <a:rPr lang="en-US" sz="2200" b="0" strike="noStrike" spc="-1" dirty="0" err="1">
                <a:solidFill>
                  <a:srgbClr val="000000"/>
                </a:solidFill>
                <a:uFill>
                  <a:solidFill>
                    <a:srgbClr val="FFFFFF"/>
                  </a:solidFill>
                </a:uFill>
                <a:latin typeface="Arial"/>
              </a:rPr>
              <a:t>în</a:t>
            </a:r>
            <a:r>
              <a:rPr lang="en-US" sz="2200" b="0" strike="noStrike" spc="-1" dirty="0">
                <a:solidFill>
                  <a:srgbClr val="000000"/>
                </a:solidFill>
                <a:uFill>
                  <a:solidFill>
                    <a:srgbClr val="FFFFFF"/>
                  </a:solidFill>
                </a:uFill>
                <a:latin typeface="Arial"/>
              </a:rPr>
              <a:t> spam </a:t>
            </a:r>
            <a:r>
              <a:rPr lang="en-US" sz="2200" b="0" strike="noStrike" spc="-1" dirty="0" err="1">
                <a:solidFill>
                  <a:srgbClr val="000000"/>
                </a:solidFill>
                <a:uFill>
                  <a:solidFill>
                    <a:srgbClr val="FFFFFF"/>
                  </a:solidFill>
                </a:uFill>
                <a:latin typeface="Arial"/>
              </a:rPr>
              <a:t>și</a:t>
            </a:r>
            <a:r>
              <a:rPr lang="en-US" sz="2200" b="0" strike="noStrike" spc="-1" dirty="0">
                <a:solidFill>
                  <a:srgbClr val="000000"/>
                </a:solidFill>
                <a:uFill>
                  <a:solidFill>
                    <a:srgbClr val="FFFFFF"/>
                  </a:solidFill>
                </a:uFill>
                <a:latin typeface="Arial"/>
              </a:rPr>
              <a:t> non-spam</a:t>
            </a:r>
          </a:p>
          <a:p>
            <a:pPr marL="432000" indent="-324000">
              <a:spcAft>
                <a:spcPts val="1414"/>
              </a:spcAft>
              <a:buClr>
                <a:srgbClr val="000000"/>
              </a:buClr>
              <a:buSzPct val="45000"/>
              <a:buFont typeface="Wingdings" charset="2"/>
              <a:buChar char=""/>
            </a:pPr>
            <a:r>
              <a:rPr lang="en-US" sz="2200" b="0" strike="noStrike" spc="-1" dirty="0" err="1">
                <a:solidFill>
                  <a:srgbClr val="000000"/>
                </a:solidFill>
                <a:uFill>
                  <a:solidFill>
                    <a:srgbClr val="FFFFFF"/>
                  </a:solidFill>
                </a:uFill>
                <a:latin typeface="Arial"/>
              </a:rPr>
              <a:t>Apariția</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cuvântului</a:t>
            </a:r>
            <a:r>
              <a:rPr lang="en-US" sz="2200" b="0" strike="noStrike" spc="-1" dirty="0">
                <a:solidFill>
                  <a:srgbClr val="000000"/>
                </a:solidFill>
                <a:uFill>
                  <a:solidFill>
                    <a:srgbClr val="FFFFFF"/>
                  </a:solidFill>
                </a:uFill>
                <a:latin typeface="Arial"/>
              </a:rPr>
              <a:t> “Viagra” </a:t>
            </a:r>
            <a:r>
              <a:rPr lang="en-US" sz="2200" b="0" strike="noStrike" spc="-1" dirty="0" err="1">
                <a:solidFill>
                  <a:srgbClr val="000000"/>
                </a:solidFill>
                <a:uFill>
                  <a:solidFill>
                    <a:srgbClr val="FFFFFF"/>
                  </a:solidFill>
                </a:uFill>
                <a:latin typeface="Arial"/>
              </a:rPr>
              <a:t>este</a:t>
            </a:r>
            <a:r>
              <a:rPr lang="en-US" sz="2200" b="0" strike="noStrike" spc="-1" dirty="0">
                <a:solidFill>
                  <a:srgbClr val="000000"/>
                </a:solidFill>
                <a:uFill>
                  <a:solidFill>
                    <a:srgbClr val="FFFFFF"/>
                  </a:solidFill>
                </a:uFill>
                <a:latin typeface="Arial"/>
              </a:rPr>
              <a:t> un indicator de spam</a:t>
            </a:r>
          </a:p>
          <a:p>
            <a:pPr marL="432000" indent="-324000">
              <a:spcAft>
                <a:spcPts val="1414"/>
              </a:spcAft>
              <a:buClr>
                <a:srgbClr val="000000"/>
              </a:buClr>
              <a:buSzPct val="45000"/>
              <a:buFont typeface="Wingdings" charset="2"/>
              <a:buChar char=""/>
            </a:pPr>
            <a:r>
              <a:rPr lang="en-US" sz="2200" b="0" strike="noStrike" spc="-1" dirty="0">
                <a:solidFill>
                  <a:srgbClr val="000000"/>
                </a:solidFill>
                <a:uFill>
                  <a:solidFill>
                    <a:srgbClr val="FFFFFF"/>
                  </a:solidFill>
                </a:uFill>
                <a:latin typeface="Arial"/>
              </a:rPr>
              <a:t>Un </a:t>
            </a:r>
            <a:r>
              <a:rPr lang="en-US" sz="2200" b="0" strike="noStrike" spc="-1" dirty="0" err="1">
                <a:solidFill>
                  <a:srgbClr val="000000"/>
                </a:solidFill>
                <a:uFill>
                  <a:solidFill>
                    <a:srgbClr val="FFFFFF"/>
                  </a:solidFill>
                </a:uFill>
                <a:latin typeface="Arial"/>
              </a:rPr>
              <a:t>exemplu</a:t>
            </a:r>
            <a:r>
              <a:rPr lang="en-US" sz="2200" b="0" strike="noStrike" spc="-1" dirty="0">
                <a:solidFill>
                  <a:srgbClr val="000000"/>
                </a:solidFill>
                <a:uFill>
                  <a:solidFill>
                    <a:srgbClr val="FFFFFF"/>
                  </a:solidFill>
                </a:uFill>
                <a:latin typeface="Arial"/>
              </a:rPr>
              <a:t> de </a:t>
            </a:r>
            <a:r>
              <a:rPr lang="en-US" sz="2200" b="0" strike="noStrike" spc="-1" dirty="0" err="1">
                <a:solidFill>
                  <a:srgbClr val="000000"/>
                </a:solidFill>
                <a:uFill>
                  <a:solidFill>
                    <a:srgbClr val="FFFFFF"/>
                  </a:solidFill>
                </a:uFill>
                <a:latin typeface="Arial"/>
              </a:rPr>
              <a:t>reprezentare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este</a:t>
            </a:r>
            <a:r>
              <a:rPr lang="en-US" sz="2200" b="0" strike="noStrike" spc="-1" dirty="0">
                <a:solidFill>
                  <a:srgbClr val="000000"/>
                </a:solidFill>
                <a:uFill>
                  <a:solidFill>
                    <a:srgbClr val="FFFFFF"/>
                  </a:solidFill>
                </a:uFill>
                <a:latin typeface="Arial"/>
              </a:rPr>
              <a:t> un vector cu </a:t>
            </a:r>
            <a:r>
              <a:rPr lang="en-US" sz="2200" b="0" strike="noStrike" spc="-1" dirty="0" err="1">
                <a:solidFill>
                  <a:srgbClr val="000000"/>
                </a:solidFill>
                <a:uFill>
                  <a:solidFill>
                    <a:srgbClr val="FFFFFF"/>
                  </a:solidFill>
                </a:uFill>
                <a:latin typeface="Arial"/>
              </a:rPr>
              <a:t>frecvența</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cuvintelor</a:t>
            </a: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200" b="0" strike="noStrike" spc="-1" dirty="0" err="1">
                <a:solidFill>
                  <a:srgbClr val="000000"/>
                </a:solidFill>
                <a:uFill>
                  <a:solidFill>
                    <a:srgbClr val="FFFFFF"/>
                  </a:solidFill>
                </a:uFill>
                <a:latin typeface="Arial"/>
              </a:rPr>
              <a:t>Sistemul</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trebuie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reantrenat</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în</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timp</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deoarece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persoanele</a:t>
            </a:r>
            <a:r>
              <a:rPr lang="en-US" sz="2200" b="0" strike="noStrike" spc="-1" dirty="0">
                <a:solidFill>
                  <a:srgbClr val="000000"/>
                </a:solidFill>
                <a:uFill>
                  <a:solidFill>
                    <a:srgbClr val="FFFFFF"/>
                  </a:solidFill>
                </a:uFill>
                <a:latin typeface="Arial"/>
              </a:rPr>
              <a:t> care </a:t>
            </a:r>
            <a:r>
              <a:rPr lang="en-US" sz="2200" b="0" strike="noStrike" spc="-1" dirty="0" err="1">
                <a:solidFill>
                  <a:srgbClr val="000000"/>
                </a:solidFill>
                <a:uFill>
                  <a:solidFill>
                    <a:srgbClr val="FFFFFF"/>
                  </a:solidFill>
                </a:uFill>
                <a:latin typeface="Arial"/>
              </a:rPr>
              <a:t>generează</a:t>
            </a:r>
            <a:r>
              <a:rPr lang="en-US" sz="2200" b="0" strike="noStrike" spc="-1" dirty="0">
                <a:solidFill>
                  <a:srgbClr val="000000"/>
                </a:solidFill>
                <a:uFill>
                  <a:solidFill>
                    <a:srgbClr val="FFFFFF"/>
                  </a:solidFill>
                </a:uFill>
                <a:latin typeface="Arial"/>
              </a:rPr>
              <a:t> spam </a:t>
            </a:r>
            <a:r>
              <a:rPr lang="en-US" sz="2200" b="0" strike="noStrike" spc="-1" dirty="0" err="1">
                <a:solidFill>
                  <a:srgbClr val="000000"/>
                </a:solidFill>
                <a:uFill>
                  <a:solidFill>
                    <a:srgbClr val="FFFFFF"/>
                  </a:solidFill>
                </a:uFill>
                <a:latin typeface="Arial"/>
              </a:rPr>
              <a:t>încearcă</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să</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păcălească</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sistemul</a:t>
            </a:r>
            <a:endParaRPr lang="en-US" sz="2200" b="0" strike="noStrike" spc="-1" dirty="0">
              <a:solidFill>
                <a:srgbClr val="000000"/>
              </a:solidFill>
              <a:uFill>
                <a:solidFill>
                  <a:srgbClr val="FFFFFF"/>
                </a:solidFill>
              </a:uFill>
              <a:latin typeface="Arial"/>
            </a:endParaRPr>
          </a:p>
        </p:txBody>
      </p:sp>
      <p:pic>
        <p:nvPicPr>
          <p:cNvPr id="82" name="Picture 81"/>
          <p:cNvPicPr/>
          <p:nvPr/>
        </p:nvPicPr>
        <p:blipFill>
          <a:blip r:embed="rId2"/>
          <a:stretch/>
        </p:blipFill>
        <p:spPr>
          <a:xfrm>
            <a:off x="1514474" y="1835280"/>
            <a:ext cx="7748685" cy="3206658"/>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84" name="TextShape 2"/>
          <p:cNvSpPr txBox="1"/>
          <p:nvPr/>
        </p:nvSpPr>
        <p:spPr>
          <a:xfrm>
            <a:off x="502920" y="1463040"/>
            <a:ext cx="9071640" cy="5706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Exemplu</a:t>
            </a:r>
            <a:r>
              <a:rPr lang="en-US" sz="2400" b="0" strike="noStrike" spc="-1" dirty="0">
                <a:solidFill>
                  <a:srgbClr val="000000"/>
                </a:solidFill>
                <a:uFill>
                  <a:solidFill>
                    <a:srgbClr val="FFFFFF"/>
                  </a:solidFill>
                </a:uFill>
                <a:latin typeface="Arial"/>
              </a:rPr>
              <a:t> 5: </a:t>
            </a:r>
            <a:r>
              <a:rPr lang="en-US" sz="2400" b="0" strike="noStrike" spc="-1" dirty="0" err="1">
                <a:solidFill>
                  <a:srgbClr val="000000"/>
                </a:solidFill>
                <a:uFill>
                  <a:solidFill>
                    <a:srgbClr val="FFFFFF"/>
                  </a:solidFill>
                </a:uFill>
                <a:latin typeface="Arial"/>
              </a:rPr>
              <a:t>prezicerea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prețului</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acțiunilor</a:t>
            </a:r>
            <a:r>
              <a:rPr lang="en-US" sz="2400" b="0" strike="noStrike" spc="-1" dirty="0">
                <a:solidFill>
                  <a:srgbClr val="000000"/>
                </a:solidFill>
                <a:uFill>
                  <a:solidFill>
                    <a:srgbClr val="FFFFFF"/>
                  </a:solidFill>
                </a:uFill>
                <a:latin typeface="Arial"/>
              </a:rPr>
              <a:t> la </a:t>
            </a:r>
            <a:r>
              <a:rPr lang="en-US" sz="2400" b="0" strike="noStrike" spc="-1" dirty="0" err="1">
                <a:solidFill>
                  <a:srgbClr val="000000"/>
                </a:solidFill>
                <a:uFill>
                  <a:solidFill>
                    <a:srgbClr val="FFFFFF"/>
                  </a:solidFill>
                </a:uFill>
                <a:latin typeface="Arial"/>
              </a:rPr>
              <a:t>bursă</a:t>
            </a:r>
            <a:r>
              <a:rPr lang="en-US" sz="2400" b="0" strike="noStrike" spc="-1" dirty="0">
                <a:solidFill>
                  <a:srgbClr val="000000"/>
                </a:solidFill>
                <a:uFill>
                  <a:solidFill>
                    <a:srgbClr val="FFFFFF"/>
                  </a:solidFill>
                </a:uFill>
                <a:latin typeface="Arial"/>
              </a:rPr>
              <a:t> </a:t>
            </a: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Scopul</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este</a:t>
            </a:r>
            <a:r>
              <a:rPr lang="en-US" sz="2400" b="0" strike="noStrike" spc="-1" dirty="0">
                <a:solidFill>
                  <a:srgbClr val="000000"/>
                </a:solidFill>
                <a:uFill>
                  <a:solidFill>
                    <a:srgbClr val="FFFFFF"/>
                  </a:solidFill>
                </a:uFill>
                <a:latin typeface="Arial"/>
              </a:rPr>
              <a:t> de a </a:t>
            </a:r>
            <a:r>
              <a:rPr lang="en-US" sz="2400" b="0" strike="noStrike" spc="-1" dirty="0" err="1">
                <a:solidFill>
                  <a:srgbClr val="000000"/>
                </a:solidFill>
                <a:uFill>
                  <a:solidFill>
                    <a:srgbClr val="FFFFFF"/>
                  </a:solidFill>
                </a:uFill>
                <a:latin typeface="Arial"/>
              </a:rPr>
              <a:t>prezice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prețul</a:t>
            </a:r>
            <a:r>
              <a:rPr lang="en-US" sz="2400" b="0" strike="noStrike" spc="-1" dirty="0">
                <a:solidFill>
                  <a:srgbClr val="000000"/>
                </a:solidFill>
                <a:uFill>
                  <a:solidFill>
                    <a:srgbClr val="FFFFFF"/>
                  </a:solidFill>
                </a:uFill>
                <a:latin typeface="Arial"/>
              </a:rPr>
              <a:t> la o </a:t>
            </a:r>
            <a:r>
              <a:rPr lang="en-US" sz="2400" b="0" strike="noStrike" spc="-1" dirty="0" err="1">
                <a:solidFill>
                  <a:srgbClr val="000000"/>
                </a:solidFill>
                <a:uFill>
                  <a:solidFill>
                    <a:srgbClr val="FFFFFF"/>
                  </a:solidFill>
                </a:uFill>
                <a:latin typeface="Arial"/>
              </a:rPr>
              <a:t>dată</a:t>
            </a:r>
            <a:r>
              <a:rPr lang="en-US" sz="2400" b="0" strike="noStrike" spc="-1" dirty="0">
                <a:solidFill>
                  <a:srgbClr val="000000"/>
                </a:solidFill>
                <a:uFill>
                  <a:solidFill>
                    <a:srgbClr val="FFFFFF"/>
                  </a:solidFill>
                </a:uFill>
                <a:latin typeface="Arial"/>
              </a:rPr>
              <a:t> din </a:t>
            </a:r>
            <a:r>
              <a:rPr lang="en-US" sz="2400" b="0" strike="noStrike" spc="-1" dirty="0" err="1">
                <a:solidFill>
                  <a:srgbClr val="000000"/>
                </a:solidFill>
                <a:uFill>
                  <a:solidFill>
                    <a:srgbClr val="FFFFFF"/>
                  </a:solidFill>
                </a:uFill>
                <a:latin typeface="Arial"/>
              </a:rPr>
              <a:t>viitor</a:t>
            </a:r>
            <a:r>
              <a:rPr lang="en-US" sz="2400" b="0" strike="noStrike" spc="-1" dirty="0">
                <a:solidFill>
                  <a:srgbClr val="000000"/>
                </a:solidFill>
                <a:uFill>
                  <a:solidFill>
                    <a:srgbClr val="FFFFFF"/>
                  </a:solidFill>
                </a:uFill>
                <a:latin typeface="Arial"/>
              </a:rPr>
              <a:t>, de </a:t>
            </a:r>
            <a:r>
              <a:rPr lang="en-US" sz="2400" b="0" strike="noStrike" spc="-1" dirty="0" err="1">
                <a:solidFill>
                  <a:srgbClr val="000000"/>
                </a:solidFill>
                <a:uFill>
                  <a:solidFill>
                    <a:srgbClr val="FFFFFF"/>
                  </a:solidFill>
                </a:uFill>
                <a:latin typeface="Arial"/>
              </a:rPr>
              <a:t>exemplu</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peste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câteva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zile</a:t>
            </a: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Acesta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este</a:t>
            </a:r>
            <a:r>
              <a:rPr lang="en-US" sz="2400" b="0" strike="noStrike" spc="-1" dirty="0">
                <a:solidFill>
                  <a:srgbClr val="000000"/>
                </a:solidFill>
                <a:uFill>
                  <a:solidFill>
                    <a:srgbClr val="FFFFFF"/>
                  </a:solidFill>
                </a:uFill>
                <a:latin typeface="Arial"/>
              </a:rPr>
              <a:t> un task de </a:t>
            </a:r>
            <a:r>
              <a:rPr lang="en-US" sz="2400" b="0" strike="noStrike" spc="-1" dirty="0" err="1">
                <a:solidFill>
                  <a:srgbClr val="000000"/>
                </a:solidFill>
                <a:uFill>
                  <a:solidFill>
                    <a:srgbClr val="FFFFFF"/>
                  </a:solidFill>
                </a:uFill>
                <a:latin typeface="Arial"/>
              </a:rPr>
              <a:t>regresie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deorece</a:t>
            </a:r>
            <a:r>
              <a:rPr lang="en-US" sz="2400" b="0" strike="noStrike" spc="-1" dirty="0">
                <a:solidFill>
                  <a:srgbClr val="000000"/>
                </a:solidFill>
                <a:uFill>
                  <a:solidFill>
                    <a:srgbClr val="FFFFFF"/>
                  </a:solidFill>
                </a:uFill>
                <a:latin typeface="Arial"/>
              </a:rPr>
              <a:t> output-</a:t>
            </a:r>
            <a:r>
              <a:rPr lang="en-US" sz="2400" b="0" strike="noStrike" spc="-1" dirty="0" err="1">
                <a:solidFill>
                  <a:srgbClr val="000000"/>
                </a:solidFill>
                <a:uFill>
                  <a:solidFill>
                    <a:srgbClr val="FFFFFF"/>
                  </a:solidFill>
                </a:uFill>
                <a:latin typeface="Arial"/>
              </a:rPr>
              <a:t>ul</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este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unul</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continuu</a:t>
            </a:r>
            <a:endParaRPr lang="en-US" sz="2400" b="0" strike="noStrike" spc="-1" dirty="0">
              <a:solidFill>
                <a:srgbClr val="000000"/>
              </a:solidFill>
              <a:uFill>
                <a:solidFill>
                  <a:srgbClr val="FFFFFF"/>
                </a:solidFill>
              </a:uFill>
              <a:latin typeface="Arial"/>
            </a:endParaRPr>
          </a:p>
        </p:txBody>
      </p:sp>
      <p:pic>
        <p:nvPicPr>
          <p:cNvPr id="85" name="Picture 84"/>
          <p:cNvPicPr/>
          <p:nvPr/>
        </p:nvPicPr>
        <p:blipFill>
          <a:blip r:embed="rId2"/>
          <a:stretch/>
        </p:blipFill>
        <p:spPr>
          <a:xfrm>
            <a:off x="2155680" y="1978920"/>
            <a:ext cx="5738760" cy="3230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87" name="TextShape 2"/>
          <p:cNvSpPr txBox="1"/>
          <p:nvPr/>
        </p:nvSpPr>
        <p:spPr>
          <a:xfrm>
            <a:off x="502920" y="1463040"/>
            <a:ext cx="9071640" cy="5706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Exemplu</a:t>
            </a:r>
            <a:r>
              <a:rPr lang="en-US" sz="2400" b="0" strike="noStrike" spc="-1" dirty="0">
                <a:solidFill>
                  <a:srgbClr val="000000"/>
                </a:solidFill>
                <a:uFill>
                  <a:solidFill>
                    <a:srgbClr val="FFFFFF"/>
                  </a:solidFill>
                </a:uFill>
                <a:latin typeface="Arial"/>
              </a:rPr>
              <a:t> 6: </a:t>
            </a:r>
            <a:r>
              <a:rPr lang="en-US" sz="2400" b="0" strike="noStrike" spc="-1" dirty="0" err="1">
                <a:solidFill>
                  <a:srgbClr val="000000"/>
                </a:solidFill>
                <a:uFill>
                  <a:solidFill>
                    <a:srgbClr val="FFFFFF"/>
                  </a:solidFill>
                </a:uFill>
                <a:latin typeface="Arial"/>
              </a:rPr>
              <a:t>prezicerea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dificultății</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unei</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imagini</a:t>
            </a: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Scopul</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este</a:t>
            </a:r>
            <a:r>
              <a:rPr lang="en-US" sz="2400" b="0" strike="noStrike" spc="-1" dirty="0">
                <a:solidFill>
                  <a:srgbClr val="000000"/>
                </a:solidFill>
                <a:uFill>
                  <a:solidFill>
                    <a:srgbClr val="FFFFFF"/>
                  </a:solidFill>
                </a:uFill>
                <a:latin typeface="Arial"/>
              </a:rPr>
              <a:t> de a </a:t>
            </a:r>
            <a:r>
              <a:rPr lang="en-US" sz="2400" b="0" strike="noStrike" spc="-1" dirty="0" err="1">
                <a:solidFill>
                  <a:srgbClr val="000000"/>
                </a:solidFill>
                <a:uFill>
                  <a:solidFill>
                    <a:srgbClr val="FFFFFF"/>
                  </a:solidFill>
                </a:uFill>
                <a:latin typeface="Arial"/>
              </a:rPr>
              <a:t>prezice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cât</a:t>
            </a:r>
            <a:r>
              <a:rPr lang="en-US" sz="2400" b="0" strike="noStrike" spc="-1" dirty="0">
                <a:solidFill>
                  <a:srgbClr val="000000"/>
                </a:solidFill>
                <a:uFill>
                  <a:solidFill>
                    <a:srgbClr val="FFFFFF"/>
                  </a:solidFill>
                </a:uFill>
                <a:latin typeface="Arial"/>
              </a:rPr>
              <a:t> de </a:t>
            </a:r>
            <a:r>
              <a:rPr lang="en-US" sz="2400" b="0" strike="noStrike" spc="-1" dirty="0" err="1">
                <a:solidFill>
                  <a:srgbClr val="000000"/>
                </a:solidFill>
                <a:uFill>
                  <a:solidFill>
                    <a:srgbClr val="FFFFFF"/>
                  </a:solidFill>
                </a:uFill>
                <a:latin typeface="Arial"/>
              </a:rPr>
              <a:t>dificil</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ar</a:t>
            </a:r>
            <a:r>
              <a:rPr lang="en-US" sz="2400" b="0" strike="noStrike" spc="-1" dirty="0">
                <a:solidFill>
                  <a:srgbClr val="000000"/>
                </a:solidFill>
                <a:uFill>
                  <a:solidFill>
                    <a:srgbClr val="FFFFFF"/>
                  </a:solidFill>
                </a:uFill>
                <a:latin typeface="Arial"/>
              </a:rPr>
              <a:t> fi </a:t>
            </a:r>
            <a:r>
              <a:rPr lang="en-US" sz="2400" b="0" strike="noStrike" spc="-1" dirty="0" err="1">
                <a:solidFill>
                  <a:srgbClr val="000000"/>
                </a:solidFill>
                <a:uFill>
                  <a:solidFill>
                    <a:srgbClr val="FFFFFF"/>
                  </a:solidFill>
                </a:uFill>
                <a:latin typeface="Arial"/>
              </a:rPr>
              <a:t>pentru</a:t>
            </a:r>
            <a:r>
              <a:rPr lang="en-US" sz="2400" b="0" strike="noStrike" spc="-1" dirty="0">
                <a:solidFill>
                  <a:srgbClr val="000000"/>
                </a:solidFill>
                <a:uFill>
                  <a:solidFill>
                    <a:srgbClr val="FFFFFF"/>
                  </a:solidFill>
                </a:uFill>
                <a:latin typeface="Arial"/>
              </a:rPr>
              <a:t> un om </a:t>
            </a:r>
            <a:r>
              <a:rPr lang="en-US" sz="2400" b="0" strike="noStrike" spc="-1" dirty="0" err="1">
                <a:solidFill>
                  <a:srgbClr val="000000"/>
                </a:solidFill>
                <a:uFill>
                  <a:solidFill>
                    <a:srgbClr val="FFFFFF"/>
                  </a:solidFill>
                </a:uFill>
                <a:latin typeface="Arial"/>
              </a:rPr>
              <a:t>să</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recunoască</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obiectele</a:t>
            </a:r>
            <a:r>
              <a:rPr lang="en-US" sz="2400" b="0" strike="noStrike" spc="-1" dirty="0">
                <a:solidFill>
                  <a:srgbClr val="000000"/>
                </a:solidFill>
                <a:uFill>
                  <a:solidFill>
                    <a:srgbClr val="FFFFFF"/>
                  </a:solidFill>
                </a:uFill>
                <a:latin typeface="Arial"/>
              </a:rPr>
              <a:t> din imagine</a:t>
            </a: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Acesta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este</a:t>
            </a:r>
            <a:r>
              <a:rPr lang="en-US" sz="2400" b="0" strike="noStrike" spc="-1" dirty="0">
                <a:solidFill>
                  <a:srgbClr val="000000"/>
                </a:solidFill>
                <a:uFill>
                  <a:solidFill>
                    <a:srgbClr val="FFFFFF"/>
                  </a:solidFill>
                </a:uFill>
                <a:latin typeface="Arial"/>
              </a:rPr>
              <a:t> un task de </a:t>
            </a:r>
            <a:r>
              <a:rPr lang="en-US" sz="2400" b="0" strike="noStrike" spc="-1" dirty="0" err="1">
                <a:solidFill>
                  <a:srgbClr val="000000"/>
                </a:solidFill>
                <a:uFill>
                  <a:solidFill>
                    <a:srgbClr val="FFFFFF"/>
                  </a:solidFill>
                </a:uFill>
                <a:latin typeface="Arial"/>
              </a:rPr>
              <a:t>regresie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deorece</a:t>
            </a:r>
            <a:r>
              <a:rPr lang="en-US" sz="2400" b="0" strike="noStrike" spc="-1" dirty="0">
                <a:solidFill>
                  <a:srgbClr val="000000"/>
                </a:solidFill>
                <a:uFill>
                  <a:solidFill>
                    <a:srgbClr val="FFFFFF"/>
                  </a:solidFill>
                </a:uFill>
                <a:latin typeface="Arial"/>
              </a:rPr>
              <a:t> output-</a:t>
            </a:r>
            <a:r>
              <a:rPr lang="en-US" sz="2400" b="0" strike="noStrike" spc="-1" dirty="0" err="1">
                <a:solidFill>
                  <a:srgbClr val="000000"/>
                </a:solidFill>
                <a:uFill>
                  <a:solidFill>
                    <a:srgbClr val="FFFFFF"/>
                  </a:solidFill>
                </a:uFill>
                <a:latin typeface="Arial"/>
              </a:rPr>
              <a:t>ul</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este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unul</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continuu</a:t>
            </a:r>
            <a:endParaRPr lang="en-US" sz="2400" b="0" strike="noStrike" spc="-1" dirty="0">
              <a:solidFill>
                <a:srgbClr val="000000"/>
              </a:solidFill>
              <a:uFill>
                <a:solidFill>
                  <a:srgbClr val="FFFFFF"/>
                </a:solidFill>
              </a:uFill>
              <a:latin typeface="Arial"/>
            </a:endParaRPr>
          </a:p>
        </p:txBody>
      </p:sp>
      <p:pic>
        <p:nvPicPr>
          <p:cNvPr id="88" name="Picture 87"/>
          <p:cNvPicPr/>
          <p:nvPr/>
        </p:nvPicPr>
        <p:blipFill>
          <a:blip r:embed="rId2"/>
          <a:stretch/>
        </p:blipFill>
        <p:spPr>
          <a:xfrm>
            <a:off x="263160" y="2000520"/>
            <a:ext cx="9645480" cy="333540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Formele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canonice</a:t>
            </a:r>
            <a:r>
              <a:rPr lang="en-US" sz="4400" b="0" strike="noStrike" spc="-1" dirty="0">
                <a:solidFill>
                  <a:srgbClr val="000000"/>
                </a:solidFill>
                <a:uFill>
                  <a:solidFill>
                    <a:srgbClr val="FFFFFF"/>
                  </a:solidFill>
                </a:uFill>
                <a:latin typeface="Arial"/>
              </a:rPr>
              <a:t> ale </a:t>
            </a:r>
            <a:r>
              <a:rPr lang="en-US" sz="4400" b="0" strike="noStrike" spc="-1" dirty="0" err="1">
                <a:solidFill>
                  <a:srgbClr val="000000"/>
                </a:solidFill>
                <a:uFill>
                  <a:solidFill>
                    <a:srgbClr val="FFFFFF"/>
                  </a:solidFill>
                </a:uFill>
                <a:latin typeface="Arial"/>
              </a:rPr>
              <a:t>problemelor</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90"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Clasificare</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Regresie</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91" name="Picture 90"/>
          <p:cNvPicPr/>
          <p:nvPr/>
        </p:nvPicPr>
        <p:blipFill>
          <a:blip r:embed="rId2"/>
          <a:stretch/>
        </p:blipFill>
        <p:spPr>
          <a:xfrm>
            <a:off x="2926080" y="4622040"/>
            <a:ext cx="3623040" cy="2144520"/>
          </a:xfrm>
          <a:prstGeom prst="rect">
            <a:avLst/>
          </a:prstGeom>
          <a:ln>
            <a:noFill/>
          </a:ln>
        </p:spPr>
      </p:pic>
      <p:pic>
        <p:nvPicPr>
          <p:cNvPr id="92" name="Picture 91"/>
          <p:cNvPicPr/>
          <p:nvPr/>
        </p:nvPicPr>
        <p:blipFill>
          <a:blip r:embed="rId3"/>
          <a:stretch/>
        </p:blipFill>
        <p:spPr>
          <a:xfrm>
            <a:off x="3017520" y="1872720"/>
            <a:ext cx="3840480" cy="215064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Paradigma</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pic>
        <p:nvPicPr>
          <p:cNvPr id="94" name="Picture 93"/>
          <p:cNvPicPr/>
          <p:nvPr/>
        </p:nvPicPr>
        <p:blipFill>
          <a:blip r:embed="rId2"/>
          <a:stretch/>
        </p:blipFill>
        <p:spPr>
          <a:xfrm>
            <a:off x="1371600" y="1768680"/>
            <a:ext cx="7443720" cy="499032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Modele</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96"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Metoda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celor</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mai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apropiați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vecini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cursul</a:t>
            </a:r>
            <a:r>
              <a:rPr lang="en-US" sz="2800" b="0" strike="noStrike" spc="-1" dirty="0">
                <a:solidFill>
                  <a:srgbClr val="000000"/>
                </a:solidFill>
                <a:uFill>
                  <a:solidFill>
                    <a:srgbClr val="FFFFFF"/>
                  </a:solidFill>
                </a:uFill>
                <a:latin typeface="Arial"/>
              </a:rPr>
              <a:t> 8)</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Mașini</a:t>
            </a:r>
            <a:r>
              <a:rPr lang="en-US" sz="2800" b="0" strike="noStrike" spc="-1" dirty="0">
                <a:solidFill>
                  <a:srgbClr val="000000"/>
                </a:solidFill>
                <a:uFill>
                  <a:solidFill>
                    <a:srgbClr val="FFFFFF"/>
                  </a:solidFill>
                </a:uFill>
                <a:latin typeface="Arial"/>
              </a:rPr>
              <a:t> cu vector </a:t>
            </a:r>
            <a:r>
              <a:rPr lang="en-US" sz="2800" b="0" strike="noStrike" spc="-1" dirty="0" err="1">
                <a:solidFill>
                  <a:srgbClr val="000000"/>
                </a:solidFill>
                <a:uFill>
                  <a:solidFill>
                    <a:srgbClr val="FFFFFF"/>
                  </a:solidFill>
                </a:uFill>
                <a:latin typeface="Arial"/>
              </a:rPr>
              <a:t>suport</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cursul</a:t>
            </a:r>
            <a:r>
              <a:rPr lang="en-US" sz="2800" b="0" strike="noStrike" spc="-1" dirty="0">
                <a:solidFill>
                  <a:srgbClr val="000000"/>
                </a:solidFill>
                <a:uFill>
                  <a:solidFill>
                    <a:srgbClr val="FFFFFF"/>
                  </a:solidFill>
                </a:uFill>
                <a:latin typeface="Arial"/>
              </a:rPr>
              <a:t> 8, 9)</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Metode</a:t>
            </a:r>
            <a:r>
              <a:rPr lang="en-US" sz="2800" b="0" strike="noStrike" spc="-1" dirty="0">
                <a:solidFill>
                  <a:srgbClr val="000000"/>
                </a:solidFill>
                <a:uFill>
                  <a:solidFill>
                    <a:srgbClr val="FFFFFF"/>
                  </a:solidFill>
                </a:uFill>
                <a:latin typeface="Arial"/>
              </a:rPr>
              <a:t> kernel (</a:t>
            </a:r>
            <a:r>
              <a:rPr lang="en-US" sz="2800" b="0" strike="noStrike" spc="-1" dirty="0" err="1">
                <a:solidFill>
                  <a:srgbClr val="000000"/>
                </a:solidFill>
                <a:uFill>
                  <a:solidFill>
                    <a:srgbClr val="FFFFFF"/>
                  </a:solidFill>
                </a:uFill>
                <a:latin typeface="Arial"/>
              </a:rPr>
              <a:t>cursul</a:t>
            </a:r>
            <a:r>
              <a:rPr lang="en-US" sz="2800" b="0" strike="noStrike" spc="-1" dirty="0">
                <a:solidFill>
                  <a:srgbClr val="000000"/>
                </a:solidFill>
                <a:uFill>
                  <a:solidFill>
                    <a:srgbClr val="FFFFFF"/>
                  </a:solidFill>
                </a:uFill>
                <a:latin typeface="Arial"/>
              </a:rPr>
              <a:t> 8, 9)</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Clasificatorul</a:t>
            </a:r>
            <a:r>
              <a:rPr lang="en-US" sz="2800" b="0" strike="noStrike" spc="-1" dirty="0">
                <a:solidFill>
                  <a:srgbClr val="000000"/>
                </a:solidFill>
                <a:uFill>
                  <a:solidFill>
                    <a:srgbClr val="FFFFFF"/>
                  </a:solidFill>
                </a:uFill>
                <a:latin typeface="Arial"/>
              </a:rPr>
              <a:t> Bayes </a:t>
            </a:r>
            <a:r>
              <a:rPr lang="en-US" sz="2800" b="0" strike="noStrike" spc="-1" dirty="0" err="1">
                <a:solidFill>
                  <a:srgbClr val="000000"/>
                </a:solidFill>
                <a:uFill>
                  <a:solidFill>
                    <a:srgbClr val="FFFFFF"/>
                  </a:solidFill>
                </a:uFill>
                <a:latin typeface="Arial"/>
              </a:rPr>
              <a:t>naiv</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Random forests</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Rețele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neuronale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și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învățare</a:t>
            </a:r>
            <a:r>
              <a:rPr lang="en-US" sz="2800" b="0" strike="noStrike" spc="-1" dirty="0">
                <a:solidFill>
                  <a:srgbClr val="000000"/>
                </a:solidFill>
                <a:uFill>
                  <a:solidFill>
                    <a:srgbClr val="FFFFFF"/>
                  </a:solidFill>
                </a:uFill>
                <a:latin typeface="Arial"/>
              </a:rPr>
              <a:t> “deep” (</a:t>
            </a:r>
            <a:r>
              <a:rPr lang="en-US" sz="2800" b="0" strike="noStrike" spc="-1" dirty="0" err="1">
                <a:solidFill>
                  <a:srgbClr val="000000"/>
                </a:solidFill>
                <a:uFill>
                  <a:solidFill>
                    <a:srgbClr val="FFFFFF"/>
                  </a:solidFill>
                </a:uFill>
                <a:latin typeface="Arial"/>
              </a:rPr>
              <a:t>cursul</a:t>
            </a:r>
            <a:r>
              <a:rPr lang="en-US" sz="2800" b="0" strike="noStrike" spc="-1" dirty="0">
                <a:solidFill>
                  <a:srgbClr val="000000"/>
                </a:solidFill>
                <a:uFill>
                  <a:solidFill>
                    <a:srgbClr val="FFFFFF"/>
                  </a:solidFill>
                </a:uFill>
                <a:latin typeface="Arial"/>
              </a:rPr>
              <a:t> 10, 11)</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Altele</a:t>
            </a:r>
            <a:endParaRPr lang="en-US" sz="2800" b="0" strike="noStrike" spc="-1" dirty="0">
              <a:solidFill>
                <a:srgbClr val="000000"/>
              </a:solidFill>
              <a:uFill>
                <a:solidFill>
                  <a:srgbClr val="FFFFFF"/>
                </a:solidFill>
              </a:u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504000" y="307080"/>
            <a:ext cx="9071640" cy="125028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Învățarea automată și vederea artificială</a:t>
            </a:r>
          </a:p>
        </p:txBody>
      </p:sp>
      <p:sp>
        <p:nvSpPr>
          <p:cNvPr id="42" name="CustomShape 2"/>
          <p:cNvSpPr/>
          <p:nvPr/>
        </p:nvSpPr>
        <p:spPr>
          <a:xfrm>
            <a:off x="3948480" y="2133360"/>
            <a:ext cx="2286000" cy="2743200"/>
          </a:xfrm>
          <a:prstGeom prst="ellipse">
            <a:avLst/>
          </a:prstGeom>
          <a:solidFill>
            <a:srgbClr val="FF0000">
              <a:alpha val="40000"/>
            </a:srgbClr>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800" b="0" strike="noStrike" spc="-1">
                <a:solidFill>
                  <a:srgbClr val="000000"/>
                </a:solidFill>
                <a:uFill>
                  <a:solidFill>
                    <a:srgbClr val="FFFFFF"/>
                  </a:solidFill>
                </a:uFill>
                <a:latin typeface="Arial"/>
              </a:rPr>
              <a:t>Vederea</a:t>
            </a:r>
            <a:endParaRPr lang="en-US" sz="1800" b="0" strike="noStrike" spc="-1">
              <a:solidFill>
                <a:srgbClr val="000000"/>
              </a:solidFill>
              <a:uFill>
                <a:solidFill>
                  <a:srgbClr val="FFFFFF"/>
                </a:solidFill>
              </a:uFill>
              <a:latin typeface="Arial"/>
            </a:endParaRPr>
          </a:p>
          <a:p>
            <a:pPr algn="ctr"/>
            <a:r>
              <a:rPr lang="en-US" sz="2800" b="0" strike="noStrike" spc="-1">
                <a:solidFill>
                  <a:srgbClr val="000000"/>
                </a:solidFill>
                <a:uFill>
                  <a:solidFill>
                    <a:srgbClr val="FFFFFF"/>
                  </a:solidFill>
                </a:uFill>
                <a:latin typeface="Arial"/>
              </a:rPr>
              <a:t>artificială</a:t>
            </a:r>
            <a:endParaRPr lang="en-US" sz="1800" b="0" strike="noStrike" spc="-1">
              <a:solidFill>
                <a:srgbClr val="000000"/>
              </a:solidFill>
              <a:uFill>
                <a:solidFill>
                  <a:srgbClr val="FFFFFF"/>
                </a:solidFill>
              </a:uFill>
              <a:latin typeface="Arial"/>
            </a:endParaRPr>
          </a:p>
        </p:txBody>
      </p:sp>
      <p:sp>
        <p:nvSpPr>
          <p:cNvPr id="43" name="CustomShape 3"/>
          <p:cNvSpPr/>
          <p:nvPr/>
        </p:nvSpPr>
        <p:spPr>
          <a:xfrm>
            <a:off x="3949200" y="4109040"/>
            <a:ext cx="2286000" cy="2743200"/>
          </a:xfrm>
          <a:prstGeom prst="ellipse">
            <a:avLst/>
          </a:prstGeom>
          <a:solidFill>
            <a:srgbClr val="FFFF00">
              <a:alpha val="40000"/>
            </a:srgbClr>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800" b="0" strike="noStrike" spc="-1">
                <a:solidFill>
                  <a:srgbClr val="000000"/>
                </a:solidFill>
                <a:uFill>
                  <a:solidFill>
                    <a:srgbClr val="FFFFFF"/>
                  </a:solidFill>
                </a:uFill>
                <a:latin typeface="Arial"/>
              </a:rPr>
              <a:t>Procesarea</a:t>
            </a:r>
            <a:endParaRPr lang="en-US" sz="1800" b="0" strike="noStrike" spc="-1">
              <a:solidFill>
                <a:srgbClr val="000000"/>
              </a:solidFill>
              <a:uFill>
                <a:solidFill>
                  <a:srgbClr val="FFFFFF"/>
                </a:solidFill>
              </a:uFill>
              <a:latin typeface="Arial"/>
            </a:endParaRPr>
          </a:p>
          <a:p>
            <a:pPr algn="ctr"/>
            <a:r>
              <a:rPr lang="en-US" sz="2800" b="0" strike="noStrike" spc="-1">
                <a:solidFill>
                  <a:srgbClr val="000000"/>
                </a:solidFill>
                <a:uFill>
                  <a:solidFill>
                    <a:srgbClr val="FFFFFF"/>
                  </a:solidFill>
                </a:uFill>
                <a:latin typeface="Arial"/>
              </a:rPr>
              <a:t>semnalelor</a:t>
            </a:r>
            <a:endParaRPr lang="en-US" sz="1800" b="0" strike="noStrike" spc="-1">
              <a:solidFill>
                <a:srgbClr val="000000"/>
              </a:solidFill>
              <a:uFill>
                <a:solidFill>
                  <a:srgbClr val="FFFFFF"/>
                </a:solidFill>
              </a:uFill>
              <a:latin typeface="Arial"/>
            </a:endParaRPr>
          </a:p>
        </p:txBody>
      </p:sp>
      <p:sp>
        <p:nvSpPr>
          <p:cNvPr id="44" name="CustomShape 4"/>
          <p:cNvSpPr/>
          <p:nvPr/>
        </p:nvSpPr>
        <p:spPr>
          <a:xfrm>
            <a:off x="4915440" y="3807360"/>
            <a:ext cx="3970800" cy="1379520"/>
          </a:xfrm>
          <a:prstGeom prst="ellipse">
            <a:avLst/>
          </a:prstGeom>
          <a:solidFill>
            <a:srgbClr val="0047FF">
              <a:alpha val="40000"/>
            </a:srgbClr>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800" b="0" strike="noStrike" spc="-1">
                <a:solidFill>
                  <a:srgbClr val="000000"/>
                </a:solidFill>
                <a:uFill>
                  <a:solidFill>
                    <a:srgbClr val="FFFFFF"/>
                  </a:solidFill>
                </a:uFill>
                <a:latin typeface="Arial"/>
              </a:rPr>
              <a:t>Învățarea</a:t>
            </a:r>
            <a:endParaRPr lang="en-US" sz="1800" b="0" strike="noStrike" spc="-1">
              <a:solidFill>
                <a:srgbClr val="000000"/>
              </a:solidFill>
              <a:uFill>
                <a:solidFill>
                  <a:srgbClr val="FFFFFF"/>
                </a:solidFill>
              </a:uFill>
              <a:latin typeface="Arial"/>
            </a:endParaRPr>
          </a:p>
          <a:p>
            <a:pPr algn="ctr"/>
            <a:r>
              <a:rPr lang="en-US" sz="2800" b="0" strike="noStrike" spc="-1">
                <a:solidFill>
                  <a:srgbClr val="000000"/>
                </a:solidFill>
                <a:uFill>
                  <a:solidFill>
                    <a:srgbClr val="FFFFFF"/>
                  </a:solidFill>
                </a:uFill>
                <a:latin typeface="Arial"/>
              </a:rPr>
              <a:t>automată</a:t>
            </a:r>
            <a:endParaRPr lang="en-US" sz="1800" b="0" strike="noStrike" spc="-1">
              <a:solidFill>
                <a:srgbClr val="000000"/>
              </a:solidFill>
              <a:uFill>
                <a:solidFill>
                  <a:srgbClr val="FFFFFF"/>
                </a:solidFill>
              </a:uFill>
              <a:latin typeface="Arial"/>
            </a:endParaRPr>
          </a:p>
        </p:txBody>
      </p:sp>
      <p:sp>
        <p:nvSpPr>
          <p:cNvPr id="45" name="CustomShape 5"/>
          <p:cNvSpPr/>
          <p:nvPr/>
        </p:nvSpPr>
        <p:spPr>
          <a:xfrm>
            <a:off x="1244160" y="3808080"/>
            <a:ext cx="3970800" cy="1379520"/>
          </a:xfrm>
          <a:prstGeom prst="ellipse">
            <a:avLst/>
          </a:prstGeom>
          <a:solidFill>
            <a:srgbClr val="00AE00">
              <a:alpha val="40000"/>
            </a:srgbClr>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800" b="0" strike="noStrike" spc="-1">
                <a:solidFill>
                  <a:srgbClr val="000000"/>
                </a:solidFill>
                <a:uFill>
                  <a:solidFill>
                    <a:srgbClr val="FFFFFF"/>
                  </a:solidFill>
                </a:uFill>
                <a:latin typeface="Arial"/>
              </a:rPr>
              <a:t>Procesarea</a:t>
            </a:r>
            <a:endParaRPr lang="en-US" sz="1800" b="0" strike="noStrike" spc="-1">
              <a:solidFill>
                <a:srgbClr val="000000"/>
              </a:solidFill>
              <a:uFill>
                <a:solidFill>
                  <a:srgbClr val="FFFFFF"/>
                </a:solidFill>
              </a:uFill>
              <a:latin typeface="Arial"/>
            </a:endParaRPr>
          </a:p>
          <a:p>
            <a:pPr algn="ctr"/>
            <a:r>
              <a:rPr lang="en-US" sz="2800" b="0" strike="noStrike" spc="-1">
                <a:solidFill>
                  <a:srgbClr val="000000"/>
                </a:solidFill>
                <a:uFill>
                  <a:solidFill>
                    <a:srgbClr val="FFFFFF"/>
                  </a:solidFill>
                </a:uFill>
                <a:latin typeface="Arial"/>
              </a:rPr>
              <a:t>imaginilor</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nesupervizată</a:t>
            </a:r>
            <a:endParaRPr lang="en-US" sz="4400" b="0" strike="noStrike" spc="-1" dirty="0">
              <a:solidFill>
                <a:srgbClr val="000000"/>
              </a:solidFill>
              <a:uFill>
                <a:solidFill>
                  <a:srgbClr val="FFFFFF"/>
                </a:solidFill>
              </a:uFill>
              <a:latin typeface="Arial"/>
            </a:endParaRPr>
          </a:p>
        </p:txBody>
      </p:sp>
      <p:sp>
        <p:nvSpPr>
          <p:cNvPr id="98"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Avem</a:t>
            </a:r>
            <a:r>
              <a:rPr lang="en-US" sz="2800" b="0" strike="noStrike" spc="-1" dirty="0">
                <a:solidFill>
                  <a:srgbClr val="000000"/>
                </a:solidFill>
                <a:uFill>
                  <a:solidFill>
                    <a:srgbClr val="FFFFFF"/>
                  </a:solidFill>
                </a:uFill>
                <a:latin typeface="Arial"/>
              </a:rPr>
              <a:t> la </a:t>
            </a:r>
            <a:r>
              <a:rPr lang="en-US" sz="2800" b="0" strike="noStrike" spc="-1" dirty="0" err="1">
                <a:solidFill>
                  <a:srgbClr val="000000"/>
                </a:solidFill>
                <a:uFill>
                  <a:solidFill>
                    <a:srgbClr val="FFFFFF"/>
                  </a:solidFill>
                </a:uFill>
                <a:latin typeface="Arial"/>
              </a:rPr>
              <a:t>dispoziție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exemple</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obiecte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fără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etichete</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Exemplu</a:t>
            </a:r>
            <a:r>
              <a:rPr lang="en-US" sz="2800" b="0" strike="noStrike" spc="-1" dirty="0">
                <a:solidFill>
                  <a:srgbClr val="000000"/>
                </a:solidFill>
                <a:uFill>
                  <a:solidFill>
                    <a:srgbClr val="FFFFFF"/>
                  </a:solidFill>
                </a:uFill>
                <a:latin typeface="Arial"/>
              </a:rPr>
              <a:t> 1: </a:t>
            </a:r>
            <a:r>
              <a:rPr lang="en-US" sz="2800" b="0" strike="noStrike" spc="-1" dirty="0" err="1">
                <a:solidFill>
                  <a:srgbClr val="000000"/>
                </a:solidFill>
                <a:uFill>
                  <a:solidFill>
                    <a:srgbClr val="FFFFFF"/>
                  </a:solidFill>
                </a:uFill>
                <a:latin typeface="Arial"/>
              </a:rPr>
              <a:t>gruparea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imaginilor</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după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similaritate</a:t>
            </a:r>
            <a:endParaRPr lang="en-US" sz="2800" b="0" strike="noStrike" spc="-1" dirty="0">
              <a:solidFill>
                <a:srgbClr val="000000"/>
              </a:solidFill>
              <a:uFill>
                <a:solidFill>
                  <a:srgbClr val="FFFFFF"/>
                </a:solidFill>
              </a:uFill>
              <a:latin typeface="Arial"/>
            </a:endParaRPr>
          </a:p>
        </p:txBody>
      </p:sp>
      <p:pic>
        <p:nvPicPr>
          <p:cNvPr id="99" name="Picture 98"/>
          <p:cNvPicPr/>
          <p:nvPr/>
        </p:nvPicPr>
        <p:blipFill>
          <a:blip r:embed="rId2"/>
          <a:stretch/>
        </p:blipFill>
        <p:spPr>
          <a:xfrm>
            <a:off x="548640" y="3931920"/>
            <a:ext cx="2232360" cy="1463040"/>
          </a:xfrm>
          <a:prstGeom prst="rect">
            <a:avLst/>
          </a:prstGeom>
          <a:ln>
            <a:noFill/>
          </a:ln>
        </p:spPr>
      </p:pic>
      <p:pic>
        <p:nvPicPr>
          <p:cNvPr id="100" name="Picture 99"/>
          <p:cNvPicPr/>
          <p:nvPr/>
        </p:nvPicPr>
        <p:blipFill>
          <a:blip r:embed="rId3"/>
          <a:stretch/>
        </p:blipFill>
        <p:spPr>
          <a:xfrm>
            <a:off x="4201920" y="3840480"/>
            <a:ext cx="1650240" cy="1645920"/>
          </a:xfrm>
          <a:prstGeom prst="rect">
            <a:avLst/>
          </a:prstGeom>
          <a:ln>
            <a:noFill/>
          </a:ln>
        </p:spPr>
      </p:pic>
      <p:pic>
        <p:nvPicPr>
          <p:cNvPr id="101" name="Picture 100"/>
          <p:cNvPicPr/>
          <p:nvPr/>
        </p:nvPicPr>
        <p:blipFill>
          <a:blip r:embed="rId4"/>
          <a:stretch/>
        </p:blipFill>
        <p:spPr>
          <a:xfrm>
            <a:off x="6786000" y="3928320"/>
            <a:ext cx="2175120" cy="1649520"/>
          </a:xfrm>
          <a:prstGeom prst="rect">
            <a:avLst/>
          </a:prstGeom>
          <a:ln>
            <a:noFill/>
          </a:ln>
        </p:spPr>
      </p:pic>
      <p:pic>
        <p:nvPicPr>
          <p:cNvPr id="102" name="Picture 101"/>
          <p:cNvPicPr/>
          <p:nvPr/>
        </p:nvPicPr>
        <p:blipFill>
          <a:blip r:embed="rId5"/>
          <a:stretch/>
        </p:blipFill>
        <p:spPr>
          <a:xfrm>
            <a:off x="731520" y="5090040"/>
            <a:ext cx="2377440" cy="1585080"/>
          </a:xfrm>
          <a:prstGeom prst="rect">
            <a:avLst/>
          </a:prstGeom>
          <a:ln>
            <a:noFill/>
          </a:ln>
        </p:spPr>
      </p:pic>
      <p:pic>
        <p:nvPicPr>
          <p:cNvPr id="103" name="Picture 102"/>
          <p:cNvPicPr/>
          <p:nvPr/>
        </p:nvPicPr>
        <p:blipFill>
          <a:blip r:embed="rId6"/>
          <a:stretch/>
        </p:blipFill>
        <p:spPr>
          <a:xfrm>
            <a:off x="4683240" y="5139720"/>
            <a:ext cx="1438200" cy="1901160"/>
          </a:xfrm>
          <a:prstGeom prst="rect">
            <a:avLst/>
          </a:prstGeom>
          <a:ln>
            <a:noFill/>
          </a:ln>
        </p:spPr>
      </p:pic>
      <p:pic>
        <p:nvPicPr>
          <p:cNvPr id="104" name="Picture 103"/>
          <p:cNvPicPr/>
          <p:nvPr/>
        </p:nvPicPr>
        <p:blipFill>
          <a:blip r:embed="rId7"/>
          <a:stretch/>
        </p:blipFill>
        <p:spPr>
          <a:xfrm>
            <a:off x="8099280" y="5074200"/>
            <a:ext cx="1450800" cy="200268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nesupervizată</a:t>
            </a:r>
            <a:endParaRPr lang="en-US" sz="4400" b="0" strike="noStrike" spc="-1" dirty="0">
              <a:solidFill>
                <a:srgbClr val="000000"/>
              </a:solidFill>
              <a:uFill>
                <a:solidFill>
                  <a:srgbClr val="FFFFFF"/>
                </a:solidFill>
              </a:uFill>
              <a:latin typeface="Arial"/>
            </a:endParaRPr>
          </a:p>
        </p:txBody>
      </p:sp>
      <p:sp>
        <p:nvSpPr>
          <p:cNvPr id="106" name="TextShape 2"/>
          <p:cNvSpPr txBox="1"/>
          <p:nvPr/>
        </p:nvSpPr>
        <p:spPr>
          <a:xfrm>
            <a:off x="504000" y="1463040"/>
            <a:ext cx="9071640" cy="566928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Exemplu</a:t>
            </a:r>
            <a:r>
              <a:rPr lang="en-US" sz="2400" b="0" strike="noStrike" spc="-1" dirty="0">
                <a:solidFill>
                  <a:srgbClr val="000000"/>
                </a:solidFill>
                <a:uFill>
                  <a:solidFill>
                    <a:srgbClr val="FFFFFF"/>
                  </a:solidFill>
                </a:uFill>
                <a:latin typeface="Arial"/>
              </a:rPr>
              <a:t> 2: </a:t>
            </a:r>
            <a:r>
              <a:rPr lang="en-US" sz="2400" b="0" strike="noStrike" spc="-1" dirty="0" err="1">
                <a:solidFill>
                  <a:srgbClr val="000000"/>
                </a:solidFill>
                <a:uFill>
                  <a:solidFill>
                    <a:srgbClr val="FFFFFF"/>
                  </a:solidFill>
                </a:uFill>
                <a:latin typeface="Arial"/>
              </a:rPr>
              <a:t>gruparea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mamiferelor</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pe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familii</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specii</a:t>
            </a:r>
            <a:r>
              <a:rPr lang="en-US" sz="2400" b="0" strike="noStrike" spc="-1" dirty="0">
                <a:solidFill>
                  <a:srgbClr val="000000"/>
                </a:solidFill>
                <a:uFill>
                  <a:solidFill>
                    <a:srgbClr val="FFFFFF"/>
                  </a:solidFill>
                </a:uFill>
                <a:latin typeface="Arial"/>
              </a:rPr>
              <a:t>, etc.</a:t>
            </a: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Generarea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arborelui</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filogenetic</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pe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baza</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secevnțelor</a:t>
            </a:r>
            <a:r>
              <a:rPr lang="en-US" sz="2400" b="0" strike="noStrike" spc="-1" dirty="0">
                <a:solidFill>
                  <a:srgbClr val="000000"/>
                </a:solidFill>
                <a:uFill>
                  <a:solidFill>
                    <a:srgbClr val="FFFFFF"/>
                  </a:solidFill>
                </a:uFill>
                <a:latin typeface="Arial"/>
              </a:rPr>
              <a:t> ADN</a:t>
            </a: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p:txBody>
      </p:sp>
      <p:pic>
        <p:nvPicPr>
          <p:cNvPr id="107" name="Picture 106"/>
          <p:cNvPicPr/>
          <p:nvPr/>
        </p:nvPicPr>
        <p:blipFill>
          <a:blip r:embed="rId2"/>
          <a:stretch/>
        </p:blipFill>
        <p:spPr>
          <a:xfrm>
            <a:off x="1984320" y="1923120"/>
            <a:ext cx="6428160" cy="4499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Formele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canonice</a:t>
            </a:r>
            <a:r>
              <a:rPr lang="en-US" sz="4400" b="0" strike="noStrike" spc="-1" dirty="0">
                <a:solidFill>
                  <a:srgbClr val="000000"/>
                </a:solidFill>
                <a:uFill>
                  <a:solidFill>
                    <a:srgbClr val="FFFFFF"/>
                  </a:solidFill>
                </a:uFill>
                <a:latin typeface="Arial"/>
              </a:rPr>
              <a:t> ale </a:t>
            </a:r>
            <a:r>
              <a:rPr lang="en-US" sz="4400" b="0" strike="noStrike" spc="-1" dirty="0" err="1">
                <a:solidFill>
                  <a:srgbClr val="000000"/>
                </a:solidFill>
                <a:uFill>
                  <a:solidFill>
                    <a:srgbClr val="FFFFFF"/>
                  </a:solidFill>
                </a:uFill>
                <a:latin typeface="Arial"/>
              </a:rPr>
              <a:t>problemelor</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nesupervizată</a:t>
            </a:r>
            <a:endParaRPr lang="en-US" sz="4400" b="0" strike="noStrike" spc="-1" dirty="0">
              <a:solidFill>
                <a:srgbClr val="000000"/>
              </a:solidFill>
              <a:uFill>
                <a:solidFill>
                  <a:srgbClr val="FFFFFF"/>
                </a:solidFill>
              </a:uFill>
              <a:latin typeface="Arial"/>
            </a:endParaRPr>
          </a:p>
        </p:txBody>
      </p:sp>
      <p:sp>
        <p:nvSpPr>
          <p:cNvPr id="109"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Grupare</a:t>
            </a:r>
            <a:r>
              <a:rPr lang="en-US" sz="2800" b="0" strike="noStrike" spc="-1" dirty="0">
                <a:solidFill>
                  <a:srgbClr val="000000"/>
                </a:solidFill>
                <a:uFill>
                  <a:solidFill>
                    <a:srgbClr val="FFFFFF"/>
                  </a:solidFill>
                </a:uFill>
                <a:latin typeface="Arial"/>
              </a:rPr>
              <a:t> (clustering)</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Reducerea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dimensiunii</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110" name="Picture 109"/>
          <p:cNvPicPr/>
          <p:nvPr/>
        </p:nvPicPr>
        <p:blipFill>
          <a:blip r:embed="rId2"/>
          <a:stretch/>
        </p:blipFill>
        <p:spPr>
          <a:xfrm>
            <a:off x="1923480" y="2355840"/>
            <a:ext cx="6211800" cy="2138400"/>
          </a:xfrm>
          <a:prstGeom prst="rect">
            <a:avLst/>
          </a:prstGeom>
          <a:ln>
            <a:noFill/>
          </a:ln>
        </p:spPr>
      </p:pic>
      <p:pic>
        <p:nvPicPr>
          <p:cNvPr id="111" name="Picture 110"/>
          <p:cNvPicPr/>
          <p:nvPr/>
        </p:nvPicPr>
        <p:blipFill>
          <a:blip r:embed="rId3"/>
          <a:stretch/>
        </p:blipFill>
        <p:spPr>
          <a:xfrm>
            <a:off x="1878840" y="5246192"/>
            <a:ext cx="6283800" cy="209088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Modele</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nesupervizată</a:t>
            </a:r>
            <a:endParaRPr lang="en-US" sz="4400" b="0" strike="noStrike" spc="-1" dirty="0">
              <a:solidFill>
                <a:srgbClr val="000000"/>
              </a:solidFill>
              <a:uFill>
                <a:solidFill>
                  <a:srgbClr val="FFFFFF"/>
                </a:solidFill>
              </a:uFill>
              <a:latin typeface="Arial"/>
            </a:endParaRPr>
          </a:p>
        </p:txBody>
      </p:sp>
      <p:sp>
        <p:nvSpPr>
          <p:cNvPr id="113"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K-means clustering (cursul 9)</a:t>
            </a:r>
          </a:p>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Clustering ierarhic</a:t>
            </a:r>
          </a:p>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Analiza în componente principale (cursul 9)</a:t>
            </a:r>
          </a:p>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Altele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semi-</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115"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Avem</a:t>
            </a:r>
            <a:r>
              <a:rPr lang="en-US" sz="2800" b="0" strike="noStrike" spc="-1" dirty="0">
                <a:solidFill>
                  <a:srgbClr val="000000"/>
                </a:solidFill>
                <a:uFill>
                  <a:solidFill>
                    <a:srgbClr val="FFFFFF"/>
                  </a:solidFill>
                </a:uFill>
                <a:latin typeface="Arial"/>
              </a:rPr>
              <a:t> la </a:t>
            </a:r>
            <a:r>
              <a:rPr lang="en-US" sz="2800" b="0" strike="noStrike" spc="-1" dirty="0" err="1">
                <a:solidFill>
                  <a:srgbClr val="000000"/>
                </a:solidFill>
                <a:uFill>
                  <a:solidFill>
                    <a:srgbClr val="FFFFFF"/>
                  </a:solidFill>
                </a:uFill>
                <a:latin typeface="Arial"/>
              </a:rPr>
              <a:t>dispoziție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exemple</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obiecte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etichetate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și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exemple</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obiecte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netichetate</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Exemplu</a:t>
            </a:r>
            <a:r>
              <a:rPr lang="en-US" sz="2800" b="0" strike="noStrike" spc="-1" dirty="0">
                <a:solidFill>
                  <a:srgbClr val="000000"/>
                </a:solidFill>
                <a:uFill>
                  <a:solidFill>
                    <a:srgbClr val="FFFFFF"/>
                  </a:solidFill>
                </a:uFill>
                <a:latin typeface="Arial"/>
              </a:rPr>
              <a:t> 1: </a:t>
            </a:r>
            <a:r>
              <a:rPr lang="en-US" sz="2800" b="0" strike="noStrike" spc="-1" dirty="0" err="1">
                <a:solidFill>
                  <a:srgbClr val="000000"/>
                </a:solidFill>
                <a:uFill>
                  <a:solidFill>
                    <a:srgbClr val="FFFFFF"/>
                  </a:solidFill>
                </a:uFill>
                <a:latin typeface="Arial"/>
              </a:rPr>
              <a:t>recunoașterea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obiectelor</a:t>
            </a:r>
            <a:r>
              <a:rPr lang="en-US" sz="2800" b="0" strike="noStrike" spc="-1" dirty="0">
                <a:solidFill>
                  <a:srgbClr val="000000"/>
                </a:solidFill>
                <a:uFill>
                  <a:solidFill>
                    <a:srgbClr val="FFFFFF"/>
                  </a:solidFill>
                </a:uFill>
                <a:latin typeface="Arial"/>
              </a:rPr>
              <a:t> din </a:t>
            </a:r>
            <a:r>
              <a:rPr lang="en-US" sz="2800" b="0" strike="noStrike" spc="-1" dirty="0" err="1">
                <a:solidFill>
                  <a:srgbClr val="000000"/>
                </a:solidFill>
                <a:uFill>
                  <a:solidFill>
                    <a:srgbClr val="FFFFFF"/>
                  </a:solidFill>
                </a:uFill>
                <a:latin typeface="Arial"/>
              </a:rPr>
              <a:t>imagini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unele</a:t>
            </a:r>
            <a:r>
              <a:rPr lang="en-US" sz="2800" b="0" strike="noStrike" spc="-1" dirty="0">
                <a:solidFill>
                  <a:srgbClr val="000000"/>
                </a:solidFill>
                <a:uFill>
                  <a:solidFill>
                    <a:srgbClr val="FFFFFF"/>
                  </a:solidFill>
                </a:uFill>
                <a:latin typeface="Arial"/>
              </a:rPr>
              <a:t> cu </a:t>
            </a:r>
            <a:r>
              <a:rPr lang="en-US" sz="2800" b="0" strike="noStrike" spc="-1" dirty="0" err="1">
                <a:solidFill>
                  <a:srgbClr val="000000"/>
                </a:solidFill>
                <a:uFill>
                  <a:solidFill>
                    <a:srgbClr val="FFFFFF"/>
                  </a:solidFill>
                </a:uFill>
                <a:latin typeface="Arial"/>
              </a:rPr>
              <a:t>eticheta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obiectelor</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conținute</a:t>
            </a:r>
            <a:endParaRPr lang="en-US" sz="2800" b="0" strike="noStrike" spc="-1" dirty="0">
              <a:solidFill>
                <a:srgbClr val="000000"/>
              </a:solidFill>
              <a:uFill>
                <a:solidFill>
                  <a:srgbClr val="FFFFFF"/>
                </a:solidFill>
              </a:uFill>
              <a:latin typeface="Arial"/>
            </a:endParaRPr>
          </a:p>
        </p:txBody>
      </p:sp>
      <p:pic>
        <p:nvPicPr>
          <p:cNvPr id="116" name="Picture 115"/>
          <p:cNvPicPr/>
          <p:nvPr/>
        </p:nvPicPr>
        <p:blipFill>
          <a:blip r:embed="rId2"/>
          <a:stretch/>
        </p:blipFill>
        <p:spPr>
          <a:xfrm>
            <a:off x="540000" y="5506200"/>
            <a:ext cx="2108880" cy="1382040"/>
          </a:xfrm>
          <a:prstGeom prst="rect">
            <a:avLst/>
          </a:prstGeom>
          <a:ln>
            <a:noFill/>
          </a:ln>
        </p:spPr>
      </p:pic>
      <p:pic>
        <p:nvPicPr>
          <p:cNvPr id="117" name="Picture 116"/>
          <p:cNvPicPr/>
          <p:nvPr/>
        </p:nvPicPr>
        <p:blipFill>
          <a:blip r:embed="rId3"/>
          <a:stretch/>
        </p:blipFill>
        <p:spPr>
          <a:xfrm>
            <a:off x="4125600" y="5516640"/>
            <a:ext cx="1742040" cy="1737360"/>
          </a:xfrm>
          <a:prstGeom prst="rect">
            <a:avLst/>
          </a:prstGeom>
          <a:ln>
            <a:noFill/>
          </a:ln>
        </p:spPr>
      </p:pic>
      <p:pic>
        <p:nvPicPr>
          <p:cNvPr id="118" name="Picture 117"/>
          <p:cNvPicPr/>
          <p:nvPr/>
        </p:nvPicPr>
        <p:blipFill>
          <a:blip r:embed="rId4"/>
          <a:stretch/>
        </p:blipFill>
        <p:spPr>
          <a:xfrm>
            <a:off x="6943680" y="5663520"/>
            <a:ext cx="1971720" cy="1495080"/>
          </a:xfrm>
          <a:prstGeom prst="rect">
            <a:avLst/>
          </a:prstGeom>
          <a:ln>
            <a:noFill/>
          </a:ln>
        </p:spPr>
      </p:pic>
      <p:sp>
        <p:nvSpPr>
          <p:cNvPr id="119" name="CustomShape 3"/>
          <p:cNvSpPr/>
          <p:nvPr/>
        </p:nvSpPr>
        <p:spPr>
          <a:xfrm>
            <a:off x="7226640" y="6796800"/>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20" name="CustomShape 4"/>
          <p:cNvSpPr/>
          <p:nvPr/>
        </p:nvSpPr>
        <p:spPr>
          <a:xfrm>
            <a:off x="4294800" y="7015680"/>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21" name="CustomShape 5"/>
          <p:cNvSpPr/>
          <p:nvPr/>
        </p:nvSpPr>
        <p:spPr>
          <a:xfrm>
            <a:off x="917280" y="6685920"/>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pic>
        <p:nvPicPr>
          <p:cNvPr id="122" name="Picture 121"/>
          <p:cNvPicPr/>
          <p:nvPr/>
        </p:nvPicPr>
        <p:blipFill>
          <a:blip r:embed="rId5"/>
          <a:stretch/>
        </p:blipFill>
        <p:spPr>
          <a:xfrm>
            <a:off x="1116360" y="4122720"/>
            <a:ext cx="2377440" cy="1585080"/>
          </a:xfrm>
          <a:prstGeom prst="rect">
            <a:avLst/>
          </a:prstGeom>
          <a:ln>
            <a:noFill/>
          </a:ln>
        </p:spPr>
      </p:pic>
      <p:pic>
        <p:nvPicPr>
          <p:cNvPr id="123" name="Picture 122"/>
          <p:cNvPicPr/>
          <p:nvPr/>
        </p:nvPicPr>
        <p:blipFill>
          <a:blip r:embed="rId6"/>
          <a:stretch/>
        </p:blipFill>
        <p:spPr>
          <a:xfrm>
            <a:off x="5068080" y="4172400"/>
            <a:ext cx="1438200" cy="1901160"/>
          </a:xfrm>
          <a:prstGeom prst="rect">
            <a:avLst/>
          </a:prstGeom>
          <a:ln>
            <a:noFill/>
          </a:ln>
        </p:spPr>
      </p:pic>
      <p:pic>
        <p:nvPicPr>
          <p:cNvPr id="124" name="Picture 123"/>
          <p:cNvPicPr/>
          <p:nvPr/>
        </p:nvPicPr>
        <p:blipFill>
          <a:blip r:embed="rId7"/>
          <a:stretch/>
        </p:blipFill>
        <p:spPr>
          <a:xfrm>
            <a:off x="8364960" y="4297680"/>
            <a:ext cx="1343880" cy="201024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ranforsată</a:t>
            </a:r>
            <a:endParaRPr lang="en-US" sz="4400" b="0" strike="noStrike" spc="-1" dirty="0">
              <a:solidFill>
                <a:srgbClr val="000000"/>
              </a:solidFill>
              <a:uFill>
                <a:solidFill>
                  <a:srgbClr val="FFFFFF"/>
                </a:solidFill>
              </a:uFill>
              <a:latin typeface="Arial"/>
            </a:endParaRPr>
          </a:p>
        </p:txBody>
      </p:sp>
      <p:sp>
        <p:nvSpPr>
          <p:cNvPr id="126"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Cu </a:t>
            </a:r>
            <a:r>
              <a:rPr lang="en-US" sz="2800" b="0" strike="noStrike" spc="-1" dirty="0" err="1">
                <a:solidFill>
                  <a:srgbClr val="000000"/>
                </a:solidFill>
                <a:uFill>
                  <a:solidFill>
                    <a:srgbClr val="FFFFFF"/>
                  </a:solidFill>
                </a:uFill>
                <a:latin typeface="Arial"/>
              </a:rPr>
              <a:t>ce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diferă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această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paradigmă</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învățare</a:t>
            </a:r>
            <a:r>
              <a:rPr lang="en-US" sz="2800" b="0" strike="noStrike" spc="-1" dirty="0">
                <a:solidFill>
                  <a:srgbClr val="000000"/>
                </a:solidFill>
                <a:uFill>
                  <a:solidFill>
                    <a:srgbClr val="FFFFFF"/>
                  </a:solidFill>
                </a:uFill>
                <a:latin typeface="Arial"/>
              </a:rPr>
              <a:t>?</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Sistemul</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învăță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comportamentul</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inteligent</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baza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unei</a:t>
            </a:r>
            <a:r>
              <a:rPr lang="en-US" sz="2800" b="0" strike="noStrike" spc="-1" dirty="0">
                <a:solidFill>
                  <a:srgbClr val="000000"/>
                </a:solidFill>
                <a:uFill>
                  <a:solidFill>
                    <a:srgbClr val="FFFFFF"/>
                  </a:solidFill>
                </a:uFill>
                <a:latin typeface="Arial"/>
              </a:rPr>
              <a:t> recompense (reinforcement signal)</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Recompensa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este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primită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după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mai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multe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acțiuni</a:t>
            </a:r>
            <a:r>
              <a:rPr lang="en-US" sz="2800" b="0" strike="noStrike" spc="-1" dirty="0">
                <a:solidFill>
                  <a:srgbClr val="000000"/>
                </a:solidFill>
                <a:uFill>
                  <a:solidFill>
                    <a:srgbClr val="FFFFFF"/>
                  </a:solidFill>
                </a:uFill>
                <a:latin typeface="Arial"/>
              </a:rPr>
              <a:t> (nu vine instant)</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Timpul</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contează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datele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sunt</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secvențiale</a:t>
            </a:r>
            <a:r>
              <a:rPr lang="en-US" sz="2800" b="0" strike="noStrike" spc="-1" dirty="0">
                <a:solidFill>
                  <a:srgbClr val="000000"/>
                </a:solidFill>
                <a:uFill>
                  <a:solidFill>
                    <a:srgbClr val="FFFFFF"/>
                  </a:solidFill>
                </a:uFill>
                <a:latin typeface="Arial"/>
              </a:rPr>
              <a:t>, nu </a:t>
            </a:r>
            <a:r>
              <a:rPr lang="en-US" sz="2800" b="0" strike="noStrike" spc="-1" dirty="0" err="1">
                <a:solidFill>
                  <a:srgbClr val="000000"/>
                </a:solidFill>
                <a:uFill>
                  <a:solidFill>
                    <a:srgbClr val="FFFFFF"/>
                  </a:solidFill>
                </a:uFill>
                <a:latin typeface="Arial"/>
              </a:rPr>
              <a:t>i.i.d</a:t>
            </a:r>
            <a:r>
              <a:rPr lang="en-US" sz="2800" b="0" strike="noStrike" spc="-1" dirty="0">
                <a:solidFill>
                  <a:srgbClr val="000000"/>
                </a:solidFill>
                <a:uFill>
                  <a:solidFill>
                    <a:srgbClr val="FFFFFF"/>
                  </a:solidFill>
                </a:uFill>
                <a:latin typeface="Arial"/>
              </a:rPr>
              <a:t>.)</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Acțiunea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sistemului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influențeză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datele</a:t>
            </a:r>
            <a:endParaRPr lang="en-US" sz="2800" b="0" strike="noStrike" spc="-1" dirty="0">
              <a:solidFill>
                <a:srgbClr val="000000"/>
              </a:solidFill>
              <a:uFill>
                <a:solidFill>
                  <a:srgbClr val="FFFFFF"/>
                </a:solidFill>
              </a:u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ranforsată</a:t>
            </a:r>
            <a:endParaRPr lang="en-US" sz="4400" b="0" strike="noStrike" spc="-1" dirty="0">
              <a:solidFill>
                <a:srgbClr val="000000"/>
              </a:solidFill>
              <a:uFill>
                <a:solidFill>
                  <a:srgbClr val="FFFFFF"/>
                </a:solidFill>
              </a:uFill>
              <a:latin typeface="Arial"/>
            </a:endParaRPr>
          </a:p>
        </p:txBody>
      </p:sp>
      <p:sp>
        <p:nvSpPr>
          <p:cNvPr id="128"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Exemplu</a:t>
            </a:r>
            <a:r>
              <a:rPr lang="en-US" sz="2800" b="0" strike="noStrike" spc="-1" dirty="0">
                <a:solidFill>
                  <a:srgbClr val="000000"/>
                </a:solidFill>
                <a:uFill>
                  <a:solidFill>
                    <a:srgbClr val="FFFFFF"/>
                  </a:solidFill>
                </a:uFill>
                <a:latin typeface="Arial"/>
              </a:rPr>
              <a:t> 1: </a:t>
            </a:r>
            <a:r>
              <a:rPr lang="en-US" sz="2800" b="0" strike="noStrike" spc="-1" dirty="0" err="1">
                <a:solidFill>
                  <a:srgbClr val="000000"/>
                </a:solidFill>
                <a:uFill>
                  <a:solidFill>
                    <a:srgbClr val="FFFFFF"/>
                  </a:solidFill>
                </a:uFill>
                <a:latin typeface="Arial"/>
              </a:rPr>
              <a:t>învățarea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jocului</a:t>
            </a:r>
            <a:r>
              <a:rPr lang="en-US" sz="2800" b="0" strike="noStrike" spc="-1" dirty="0">
                <a:solidFill>
                  <a:srgbClr val="000000"/>
                </a:solidFill>
                <a:uFill>
                  <a:solidFill>
                    <a:srgbClr val="FFFFFF"/>
                  </a:solidFill>
                </a:uFill>
                <a:latin typeface="Arial"/>
              </a:rPr>
              <a:t> Go</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recompensă</a:t>
            </a:r>
            <a:r>
              <a:rPr lang="en-US" sz="2800" b="0" strike="noStrike" spc="-1" dirty="0">
                <a:solidFill>
                  <a:srgbClr val="000000"/>
                </a:solidFill>
                <a:uFill>
                  <a:solidFill>
                    <a:srgbClr val="FFFFFF"/>
                  </a:solidFill>
                </a:uFill>
                <a:latin typeface="Arial"/>
              </a:rPr>
              <a:t> +/- </a:t>
            </a:r>
            <a:r>
              <a:rPr lang="en-US" sz="2800" b="0" strike="noStrike" spc="-1" dirty="0" err="1">
                <a:solidFill>
                  <a:srgbClr val="000000"/>
                </a:solidFill>
                <a:uFill>
                  <a:solidFill>
                    <a:srgbClr val="FFFFFF"/>
                  </a:solidFill>
                </a:uFill>
                <a:latin typeface="Arial"/>
              </a:rPr>
              <a:t>pentru</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câștigarea</a:t>
            </a:r>
            <a:r>
              <a:rPr lang="en-US" sz="2800" b="0" strike="noStrike" spc="-1" dirty="0">
                <a:solidFill>
                  <a:srgbClr val="000000"/>
                </a:solidFill>
                <a:uFill>
                  <a:solidFill>
                    <a:srgbClr val="FFFFFF"/>
                  </a:solidFill>
                </a:uFill>
                <a:latin typeface="Arial"/>
              </a:rPr>
              <a:t>/</a:t>
            </a:r>
            <a:r>
              <a:rPr lang="en-US" sz="2800" b="0" strike="noStrike" spc="-1" dirty="0" err="1">
                <a:solidFill>
                  <a:srgbClr val="000000"/>
                </a:solidFill>
                <a:uFill>
                  <a:solidFill>
                    <a:srgbClr val="FFFFFF"/>
                  </a:solidFill>
                </a:uFill>
                <a:latin typeface="Arial"/>
              </a:rPr>
              <a:t>pierderea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unui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joc</a:t>
            </a:r>
            <a:endParaRPr lang="en-US" sz="2800" b="0" strike="noStrike" spc="-1" dirty="0">
              <a:solidFill>
                <a:srgbClr val="000000"/>
              </a:solidFill>
              <a:uFill>
                <a:solidFill>
                  <a:srgbClr val="FFFFFF"/>
                </a:solidFill>
              </a:uFill>
              <a:latin typeface="Arial"/>
            </a:endParaRPr>
          </a:p>
        </p:txBody>
      </p:sp>
      <p:pic>
        <p:nvPicPr>
          <p:cNvPr id="129" name="Picture 128"/>
          <p:cNvPicPr/>
          <p:nvPr/>
        </p:nvPicPr>
        <p:blipFill>
          <a:blip r:embed="rId2"/>
          <a:stretch/>
        </p:blipFill>
        <p:spPr>
          <a:xfrm>
            <a:off x="2000520" y="3660120"/>
            <a:ext cx="6353640" cy="357588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ranforsată</a:t>
            </a:r>
            <a:endParaRPr lang="en-US" sz="4400" b="0" strike="noStrike" spc="-1" dirty="0">
              <a:solidFill>
                <a:srgbClr val="000000"/>
              </a:solidFill>
              <a:uFill>
                <a:solidFill>
                  <a:srgbClr val="FFFFFF"/>
                </a:solidFill>
              </a:uFill>
              <a:latin typeface="Arial"/>
            </a:endParaRPr>
          </a:p>
        </p:txBody>
      </p:sp>
      <p:sp>
        <p:nvSpPr>
          <p:cNvPr id="131"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Exemplu</a:t>
            </a:r>
            <a:r>
              <a:rPr lang="en-US" sz="2800" b="0" strike="noStrike" spc="-1" dirty="0">
                <a:solidFill>
                  <a:srgbClr val="000000"/>
                </a:solidFill>
                <a:uFill>
                  <a:solidFill>
                    <a:srgbClr val="FFFFFF"/>
                  </a:solidFill>
                </a:uFill>
                <a:latin typeface="Arial"/>
              </a:rPr>
              <a:t> 2: </a:t>
            </a:r>
            <a:r>
              <a:rPr lang="en-US" sz="2800" b="0" strike="noStrike" spc="-1" dirty="0" err="1">
                <a:solidFill>
                  <a:srgbClr val="000000"/>
                </a:solidFill>
                <a:uFill>
                  <a:solidFill>
                    <a:srgbClr val="FFFFFF"/>
                  </a:solidFill>
                </a:uFill>
                <a:latin typeface="Arial"/>
              </a:rPr>
              <a:t>învățarea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unui</a:t>
            </a:r>
            <a:r>
              <a:rPr lang="en-US" sz="2800" b="0" strike="noStrike" spc="-1" dirty="0">
                <a:solidFill>
                  <a:srgbClr val="000000"/>
                </a:solidFill>
                <a:uFill>
                  <a:solidFill>
                    <a:srgbClr val="FFFFFF"/>
                  </a:solidFill>
                </a:uFill>
                <a:latin typeface="Arial"/>
              </a:rPr>
              <a:t> robot </a:t>
            </a:r>
            <a:r>
              <a:rPr lang="en-US" sz="2800" b="0" strike="noStrike" spc="-1" dirty="0" err="1">
                <a:solidFill>
                  <a:srgbClr val="000000"/>
                </a:solidFill>
                <a:uFill>
                  <a:solidFill>
                    <a:srgbClr val="FFFFFF"/>
                  </a:solidFill>
                </a:uFill>
                <a:latin typeface="Arial"/>
              </a:rPr>
              <a:t>să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meargă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bicicletă</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recompensă</a:t>
            </a:r>
            <a:r>
              <a:rPr lang="en-US" sz="2800" b="0" strike="noStrike" spc="-1" dirty="0">
                <a:solidFill>
                  <a:srgbClr val="000000"/>
                </a:solidFill>
                <a:uFill>
                  <a:solidFill>
                    <a:srgbClr val="FFFFFF"/>
                  </a:solidFill>
                </a:uFill>
                <a:latin typeface="Arial"/>
              </a:rPr>
              <a:t> +/- </a:t>
            </a:r>
            <a:r>
              <a:rPr lang="en-US" sz="2800" b="0" strike="noStrike" spc="-1" dirty="0" err="1">
                <a:solidFill>
                  <a:srgbClr val="000000"/>
                </a:solidFill>
                <a:uFill>
                  <a:solidFill>
                    <a:srgbClr val="FFFFFF"/>
                  </a:solidFill>
                </a:uFill>
                <a:latin typeface="Arial"/>
              </a:rPr>
              <a:t>pentru</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mișcare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înainte</a:t>
            </a:r>
            <a:r>
              <a:rPr lang="en-US" sz="2800" b="0" strike="noStrike" spc="-1" dirty="0">
                <a:solidFill>
                  <a:srgbClr val="000000"/>
                </a:solidFill>
                <a:uFill>
                  <a:solidFill>
                    <a:srgbClr val="FFFFFF"/>
                  </a:solidFill>
                </a:uFill>
                <a:latin typeface="Arial"/>
              </a:rPr>
              <a:t>/</a:t>
            </a:r>
            <a:r>
              <a:rPr lang="en-US" sz="2800" b="0" strike="noStrike" spc="-1" dirty="0" err="1">
                <a:solidFill>
                  <a:srgbClr val="000000"/>
                </a:solidFill>
                <a:uFill>
                  <a:solidFill>
                    <a:srgbClr val="FFFFFF"/>
                  </a:solidFill>
                </a:uFill>
                <a:latin typeface="Arial"/>
              </a:rPr>
              <a:t>cădere</a:t>
            </a:r>
            <a:endParaRPr lang="en-US" sz="2800" b="0" strike="noStrike" spc="-1" dirty="0">
              <a:solidFill>
                <a:srgbClr val="000000"/>
              </a:solidFill>
              <a:uFill>
                <a:solidFill>
                  <a:srgbClr val="FFFFFF"/>
                </a:solidFill>
              </a:uFill>
              <a:latin typeface="Arial"/>
            </a:endParaRPr>
          </a:p>
        </p:txBody>
      </p:sp>
      <p:pic>
        <p:nvPicPr>
          <p:cNvPr id="132" name="Picture 131"/>
          <p:cNvPicPr/>
          <p:nvPr/>
        </p:nvPicPr>
        <p:blipFill>
          <a:blip r:embed="rId2"/>
          <a:stretch/>
        </p:blipFill>
        <p:spPr>
          <a:xfrm>
            <a:off x="2601720" y="3557880"/>
            <a:ext cx="4896360" cy="3699000"/>
          </a:xfrm>
          <a:prstGeom prst="rect">
            <a:avLst/>
          </a:prstGeom>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ranforsată</a:t>
            </a:r>
            <a:endParaRPr lang="en-US" sz="4400" b="0" strike="noStrike" spc="-1" dirty="0">
              <a:solidFill>
                <a:srgbClr val="000000"/>
              </a:solidFill>
              <a:uFill>
                <a:solidFill>
                  <a:srgbClr val="FFFFFF"/>
                </a:solidFill>
              </a:uFill>
              <a:latin typeface="Arial"/>
            </a:endParaRPr>
          </a:p>
        </p:txBody>
      </p:sp>
      <p:sp>
        <p:nvSpPr>
          <p:cNvPr id="134" name="TextShape 2"/>
          <p:cNvSpPr txBox="1"/>
          <p:nvPr/>
        </p:nvSpPr>
        <p:spPr>
          <a:xfrm>
            <a:off x="504000" y="1409040"/>
            <a:ext cx="9072000" cy="252288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Exemplu</a:t>
            </a:r>
            <a:r>
              <a:rPr lang="en-US" sz="2800" b="0" strike="noStrike" spc="-1" dirty="0">
                <a:solidFill>
                  <a:srgbClr val="000000"/>
                </a:solidFill>
                <a:uFill>
                  <a:solidFill>
                    <a:srgbClr val="FFFFFF"/>
                  </a:solidFill>
                </a:uFill>
                <a:latin typeface="Arial"/>
              </a:rPr>
              <a:t> 3: </a:t>
            </a:r>
            <a:r>
              <a:rPr lang="en-US" sz="2800" b="0" strike="noStrike" spc="-1" dirty="0" err="1">
                <a:solidFill>
                  <a:srgbClr val="000000"/>
                </a:solidFill>
                <a:uFill>
                  <a:solidFill>
                    <a:srgbClr val="FFFFFF"/>
                  </a:solidFill>
                </a:uFill>
                <a:latin typeface="Arial"/>
              </a:rPr>
              <a:t>învățarea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jocului</a:t>
            </a:r>
            <a:r>
              <a:rPr lang="en-US" sz="2800" b="0" strike="noStrike" spc="-1" dirty="0">
                <a:solidFill>
                  <a:srgbClr val="000000"/>
                </a:solidFill>
                <a:uFill>
                  <a:solidFill>
                    <a:srgbClr val="FFFFFF"/>
                  </a:solidFill>
                </a:uFill>
                <a:latin typeface="Arial"/>
              </a:rPr>
              <a:t> Pong din </a:t>
            </a:r>
            <a:r>
              <a:rPr lang="en-US" sz="2800" b="0" strike="noStrike" spc="-1" dirty="0" err="1">
                <a:solidFill>
                  <a:srgbClr val="000000"/>
                </a:solidFill>
                <a:uFill>
                  <a:solidFill>
                    <a:srgbClr val="FFFFFF"/>
                  </a:solidFill>
                </a:uFill>
                <a:latin typeface="Arial"/>
              </a:rPr>
              <a:t>pixeli</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recompensă</a:t>
            </a:r>
            <a:r>
              <a:rPr lang="en-US" sz="2800" b="0" strike="noStrike" spc="-1" dirty="0">
                <a:solidFill>
                  <a:srgbClr val="000000"/>
                </a:solidFill>
                <a:uFill>
                  <a:solidFill>
                    <a:srgbClr val="FFFFFF"/>
                  </a:solidFill>
                </a:uFill>
                <a:latin typeface="Arial"/>
              </a:rPr>
              <a:t> +/- </a:t>
            </a:r>
            <a:r>
              <a:rPr lang="en-US" sz="2800" b="0" strike="noStrike" spc="-1" dirty="0" err="1">
                <a:solidFill>
                  <a:srgbClr val="000000"/>
                </a:solidFill>
                <a:uFill>
                  <a:solidFill>
                    <a:srgbClr val="FFFFFF"/>
                  </a:solidFill>
                </a:uFill>
                <a:latin typeface="Arial"/>
              </a:rPr>
              <a:t>pentru</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creșterea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scorului</a:t>
            </a:r>
            <a:r>
              <a:rPr lang="en-US" sz="2800" b="0" strike="noStrike" spc="-1" dirty="0">
                <a:solidFill>
                  <a:srgbClr val="000000"/>
                </a:solidFill>
                <a:uFill>
                  <a:solidFill>
                    <a:srgbClr val="FFFFFF"/>
                  </a:solidFill>
                </a:uFill>
                <a:latin typeface="Arial"/>
              </a:rPr>
              <a:t> </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personal/al </a:t>
            </a:r>
            <a:r>
              <a:rPr lang="en-US" sz="2800" b="0" strike="noStrike" spc="-1" dirty="0" err="1">
                <a:solidFill>
                  <a:srgbClr val="000000"/>
                </a:solidFill>
                <a:uFill>
                  <a:solidFill>
                    <a:srgbClr val="FFFFFF"/>
                  </a:solidFill>
                </a:uFill>
                <a:latin typeface="Arial"/>
              </a:rPr>
              <a:t>adversarului</a:t>
            </a:r>
            <a:endParaRPr lang="en-US" sz="2800" b="0" strike="noStrike" spc="-1" dirty="0">
              <a:solidFill>
                <a:srgbClr val="000000"/>
              </a:solidFill>
              <a:uFill>
                <a:solidFill>
                  <a:srgbClr val="FFFFFF"/>
                </a:solidFill>
              </a:uFill>
              <a:latin typeface="Arial"/>
            </a:endParaRPr>
          </a:p>
        </p:txBody>
      </p:sp>
      <p:pic>
        <p:nvPicPr>
          <p:cNvPr id="136" name="Picture 135"/>
          <p:cNvPicPr/>
          <p:nvPr/>
        </p:nvPicPr>
        <p:blipFill>
          <a:blip r:embed="rId2"/>
          <a:stretch/>
        </p:blipFill>
        <p:spPr>
          <a:xfrm>
            <a:off x="1296720" y="4361040"/>
            <a:ext cx="7885080" cy="3006720"/>
          </a:xfrm>
          <a:prstGeom prst="rect">
            <a:avLst/>
          </a:prstGeom>
          <a:ln>
            <a:noFill/>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808" y="2078326"/>
            <a:ext cx="3774915" cy="2035687"/>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Paradigma</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ranforsată</a:t>
            </a:r>
            <a:endParaRPr lang="en-US" sz="4400" b="0" strike="noStrike" spc="-1" dirty="0">
              <a:solidFill>
                <a:srgbClr val="000000"/>
              </a:solidFill>
              <a:uFill>
                <a:solidFill>
                  <a:srgbClr val="FFFFFF"/>
                </a:solidFill>
              </a:uFill>
              <a:latin typeface="Arial"/>
            </a:endParaRPr>
          </a:p>
        </p:txBody>
      </p:sp>
      <p:pic>
        <p:nvPicPr>
          <p:cNvPr id="138" name="Picture 137"/>
          <p:cNvPicPr/>
          <p:nvPr/>
        </p:nvPicPr>
        <p:blipFill>
          <a:blip r:embed="rId2"/>
          <a:stretch/>
        </p:blipFill>
        <p:spPr>
          <a:xfrm>
            <a:off x="2390040" y="1548000"/>
            <a:ext cx="5425920" cy="5906880"/>
          </a:xfrm>
          <a:prstGeom prst="rect">
            <a:avLst/>
          </a:prstGeom>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La ce se referă învățarea automată?</a:t>
            </a:r>
          </a:p>
        </p:txBody>
      </p:sp>
      <p:sp>
        <p:nvSpPr>
          <p:cNvPr id="47"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Scopul suprem al inteligenței artificiale este de a construi sisteme care să atingă nivelul de inteligență al omului</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Testul Turing: un computer prezintă un nivel de inteligență uman dacă un interlocutor uman nu reușește să distingă, în urma unei conversații în limbaj natural, că vorbește cu un om sau cu un calculator</a:t>
            </a:r>
            <a:endParaRPr lang="en-US" sz="3200" b="0" strike="noStrike" spc="-1">
              <a:solidFill>
                <a:srgbClr val="000000"/>
              </a:solidFill>
              <a:uFill>
                <a:solidFill>
                  <a:srgbClr val="FFFFFF"/>
                </a:solidFill>
              </a:uFill>
              <a:latin typeface="Arial"/>
            </a:endParaRPr>
          </a:p>
        </p:txBody>
      </p:sp>
      <p:pic>
        <p:nvPicPr>
          <p:cNvPr id="48" name="Picture 47"/>
          <p:cNvPicPr/>
          <p:nvPr/>
        </p:nvPicPr>
        <p:blipFill>
          <a:blip r:embed="rId2"/>
          <a:stretch/>
        </p:blipFill>
        <p:spPr>
          <a:xfrm>
            <a:off x="2759400" y="4177080"/>
            <a:ext cx="5112360" cy="302184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Formalizarea</a:t>
            </a:r>
            <a:r>
              <a:rPr lang="en-US" sz="4400" b="0" strike="noStrike" spc="-1" dirty="0">
                <a:solidFill>
                  <a:srgbClr val="000000"/>
                </a:solidFill>
                <a:uFill>
                  <a:solidFill>
                    <a:srgbClr val="FFFFFF"/>
                  </a:solidFill>
                </a:uFill>
                <a:latin typeface="Arial"/>
              </a:rPr>
              <a:t> cu </a:t>
            </a:r>
            <a:r>
              <a:rPr lang="en-US" sz="4400" b="0" strike="noStrike" spc="-1" dirty="0" err="1">
                <a:solidFill>
                  <a:srgbClr val="000000"/>
                </a:solidFill>
                <a:uFill>
                  <a:solidFill>
                    <a:srgbClr val="FFFFFF"/>
                  </a:solidFill>
                </a:uFill>
                <a:latin typeface="Arial"/>
              </a:rPr>
              <a:t>Procese</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Decizie</a:t>
            </a:r>
            <a:r>
              <a:rPr lang="en-US" sz="4400" b="0" strike="noStrike" spc="-1" dirty="0">
                <a:solidFill>
                  <a:srgbClr val="000000"/>
                </a:solidFill>
                <a:uFill>
                  <a:solidFill>
                    <a:srgbClr val="FFFFFF"/>
                  </a:solidFill>
                </a:uFill>
                <a:latin typeface="Arial"/>
              </a:rPr>
              <a:t> Markov</a:t>
            </a:r>
          </a:p>
        </p:txBody>
      </p:sp>
      <p:pic>
        <p:nvPicPr>
          <p:cNvPr id="140" name="Picture 139"/>
          <p:cNvPicPr/>
          <p:nvPr/>
        </p:nvPicPr>
        <p:blipFill>
          <a:blip r:embed="rId2"/>
          <a:stretch/>
        </p:blipFill>
        <p:spPr>
          <a:xfrm>
            <a:off x="1714680" y="1720800"/>
            <a:ext cx="6645240" cy="5688000"/>
          </a:xfrm>
          <a:prstGeom prst="rect">
            <a:avLst/>
          </a:prstGeom>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Formalizarea</a:t>
            </a:r>
            <a:r>
              <a:rPr lang="en-US" sz="4400" b="0" strike="noStrike" spc="-1" dirty="0">
                <a:solidFill>
                  <a:srgbClr val="000000"/>
                </a:solidFill>
                <a:uFill>
                  <a:solidFill>
                    <a:srgbClr val="FFFFFF"/>
                  </a:solidFill>
                </a:uFill>
                <a:latin typeface="Arial"/>
              </a:rPr>
              <a:t> cu </a:t>
            </a:r>
            <a:r>
              <a:rPr lang="en-US" sz="4400" b="0" strike="noStrike" spc="-1" dirty="0" err="1">
                <a:solidFill>
                  <a:srgbClr val="000000"/>
                </a:solidFill>
                <a:uFill>
                  <a:solidFill>
                    <a:srgbClr val="FFFFFF"/>
                  </a:solidFill>
                </a:uFill>
                <a:latin typeface="Arial"/>
              </a:rPr>
              <a:t>Procese</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Decizie</a:t>
            </a:r>
            <a:r>
              <a:rPr lang="en-US" sz="4400" b="0" strike="noStrike" spc="-1" dirty="0">
                <a:solidFill>
                  <a:srgbClr val="000000"/>
                </a:solidFill>
                <a:uFill>
                  <a:solidFill>
                    <a:srgbClr val="FFFFFF"/>
                  </a:solidFill>
                </a:uFill>
                <a:latin typeface="Arial"/>
              </a:rPr>
              <a:t> Markov</a:t>
            </a:r>
          </a:p>
        </p:txBody>
      </p:sp>
      <p:pic>
        <p:nvPicPr>
          <p:cNvPr id="142" name="Picture 141"/>
          <p:cNvPicPr/>
          <p:nvPr/>
        </p:nvPicPr>
        <p:blipFill>
          <a:blip r:embed="rId2"/>
          <a:stretch/>
        </p:blipFill>
        <p:spPr>
          <a:xfrm>
            <a:off x="1677240" y="1758240"/>
            <a:ext cx="6645240" cy="568800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Formalizarea</a:t>
            </a:r>
            <a:r>
              <a:rPr lang="en-US" sz="4400" b="0" strike="noStrike" spc="-1" dirty="0">
                <a:solidFill>
                  <a:srgbClr val="000000"/>
                </a:solidFill>
                <a:uFill>
                  <a:solidFill>
                    <a:srgbClr val="FFFFFF"/>
                  </a:solidFill>
                </a:uFill>
                <a:latin typeface="Arial"/>
              </a:rPr>
              <a:t> cu </a:t>
            </a:r>
            <a:r>
              <a:rPr lang="en-US" sz="4400" b="0" strike="noStrike" spc="-1" dirty="0" err="1">
                <a:solidFill>
                  <a:srgbClr val="000000"/>
                </a:solidFill>
                <a:uFill>
                  <a:solidFill>
                    <a:srgbClr val="FFFFFF"/>
                  </a:solidFill>
                </a:uFill>
                <a:latin typeface="Arial"/>
              </a:rPr>
              <a:t>Procese</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Decizie</a:t>
            </a:r>
            <a:r>
              <a:rPr lang="en-US" sz="4400" b="0" strike="noStrike" spc="-1" dirty="0">
                <a:solidFill>
                  <a:srgbClr val="000000"/>
                </a:solidFill>
                <a:uFill>
                  <a:solidFill>
                    <a:srgbClr val="FFFFFF"/>
                  </a:solidFill>
                </a:uFill>
                <a:latin typeface="Arial"/>
              </a:rPr>
              <a:t> Markov</a:t>
            </a:r>
          </a:p>
        </p:txBody>
      </p:sp>
      <p:sp>
        <p:nvSpPr>
          <p:cNvPr id="144" name="TextShape 2"/>
          <p:cNvSpPr txBox="1"/>
          <p:nvPr/>
        </p:nvSpPr>
        <p:spPr>
          <a:xfrm>
            <a:off x="466920" y="205812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Soluția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bazată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programare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dinamică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grafuri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mici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sau</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aproximare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grafuri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mari</a:t>
            </a:r>
            <a:r>
              <a:rPr lang="en-US" sz="2800" b="0" strike="noStrike" spc="-1" dirty="0">
                <a:solidFill>
                  <a:srgbClr val="000000"/>
                </a:solidFill>
                <a:uFill>
                  <a:solidFill>
                    <a:srgbClr val="FFFFFF"/>
                  </a:solidFill>
                </a:uFill>
                <a:latin typeface="Arial"/>
              </a:rPr>
              <a:t>)</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Scop</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selectarea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acțiunilor</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pentru</a:t>
            </a:r>
            <a:r>
              <a:rPr lang="en-US" sz="2800" b="0" strike="noStrike" spc="-1" dirty="0">
                <a:solidFill>
                  <a:srgbClr val="000000"/>
                </a:solidFill>
                <a:uFill>
                  <a:solidFill>
                    <a:srgbClr val="FFFFFF"/>
                  </a:solidFill>
                </a:uFill>
                <a:latin typeface="Arial"/>
              </a:rPr>
              <a:t> a </a:t>
            </a:r>
            <a:r>
              <a:rPr lang="en-US" sz="2800" b="0" strike="noStrike" spc="-1" dirty="0" err="1">
                <a:solidFill>
                  <a:srgbClr val="000000"/>
                </a:solidFill>
                <a:uFill>
                  <a:solidFill>
                    <a:srgbClr val="FFFFFF"/>
                  </a:solidFill>
                </a:uFill>
                <a:latin typeface="Arial"/>
              </a:rPr>
              <a:t>maximiza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recompensa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totală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finală</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Acțiunile</a:t>
            </a:r>
            <a:r>
              <a:rPr lang="en-US" sz="2800" b="0" strike="noStrike" spc="-1" dirty="0">
                <a:solidFill>
                  <a:srgbClr val="000000"/>
                </a:solidFill>
                <a:uFill>
                  <a:solidFill>
                    <a:srgbClr val="FFFFFF"/>
                  </a:solidFill>
                </a:uFill>
                <a:latin typeface="Arial"/>
              </a:rPr>
              <a:t> pot </a:t>
            </a:r>
            <a:r>
              <a:rPr lang="en-US" sz="2800" b="0" strike="noStrike" spc="-1" dirty="0" err="1">
                <a:solidFill>
                  <a:srgbClr val="000000"/>
                </a:solidFill>
                <a:uFill>
                  <a:solidFill>
                    <a:srgbClr val="FFFFFF"/>
                  </a:solidFill>
                </a:uFill>
                <a:latin typeface="Arial"/>
              </a:rPr>
              <a:t>avea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consecințe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termen</a:t>
            </a:r>
            <a:r>
              <a:rPr lang="en-US" sz="2800" b="0" strike="noStrike" spc="-1" dirty="0">
                <a:solidFill>
                  <a:srgbClr val="000000"/>
                </a:solidFill>
                <a:uFill>
                  <a:solidFill>
                    <a:srgbClr val="FFFFFF"/>
                  </a:solidFill>
                </a:uFill>
                <a:latin typeface="Arial"/>
              </a:rPr>
              <a:t> lung</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Sacrificarea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unei</a:t>
            </a:r>
            <a:r>
              <a:rPr lang="en-US" sz="2800" b="0" strike="noStrike" spc="-1" dirty="0">
                <a:solidFill>
                  <a:srgbClr val="000000"/>
                </a:solidFill>
                <a:uFill>
                  <a:solidFill>
                    <a:srgbClr val="FFFFFF"/>
                  </a:solidFill>
                </a:uFill>
                <a:latin typeface="Arial"/>
              </a:rPr>
              <a:t> recompense </a:t>
            </a:r>
            <a:r>
              <a:rPr lang="en-US" sz="2800" b="0" strike="noStrike" spc="-1" dirty="0" err="1">
                <a:solidFill>
                  <a:srgbClr val="000000"/>
                </a:solidFill>
                <a:uFill>
                  <a:solidFill>
                    <a:srgbClr val="FFFFFF"/>
                  </a:solidFill>
                </a:uFill>
                <a:latin typeface="Arial"/>
              </a:rPr>
              <a:t>imediate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poate</a:t>
            </a:r>
            <a:r>
              <a:rPr lang="en-US" sz="2800" b="0" strike="noStrike" spc="-1" dirty="0">
                <a:solidFill>
                  <a:srgbClr val="000000"/>
                </a:solidFill>
                <a:uFill>
                  <a:solidFill>
                    <a:srgbClr val="FFFFFF"/>
                  </a:solidFill>
                </a:uFill>
                <a:latin typeface="Arial"/>
              </a:rPr>
              <a:t> conduce la </a:t>
            </a:r>
            <a:r>
              <a:rPr lang="en-US" sz="2800" b="0" strike="noStrike" spc="-1" dirty="0" err="1">
                <a:solidFill>
                  <a:srgbClr val="000000"/>
                </a:solidFill>
                <a:uFill>
                  <a:solidFill>
                    <a:srgbClr val="FFFFFF"/>
                  </a:solidFill>
                </a:uFill>
                <a:latin typeface="Arial"/>
              </a:rPr>
              <a:t>câștiguri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mai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mari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termen</a:t>
            </a:r>
            <a:r>
              <a:rPr lang="en-US" sz="2800" b="0" strike="noStrike" spc="-1" dirty="0">
                <a:solidFill>
                  <a:srgbClr val="000000"/>
                </a:solidFill>
                <a:uFill>
                  <a:solidFill>
                    <a:srgbClr val="FFFFFF"/>
                  </a:solidFill>
                </a:uFill>
                <a:latin typeface="Arial"/>
              </a:rPr>
              <a:t> lung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Formalizarea</a:t>
            </a:r>
            <a:r>
              <a:rPr lang="en-US" sz="4400" b="0" strike="noStrike" spc="-1" dirty="0">
                <a:solidFill>
                  <a:srgbClr val="000000"/>
                </a:solidFill>
                <a:uFill>
                  <a:solidFill>
                    <a:srgbClr val="FFFFFF"/>
                  </a:solidFill>
                </a:uFill>
                <a:latin typeface="Arial"/>
              </a:rPr>
              <a:t> cu </a:t>
            </a:r>
            <a:r>
              <a:rPr lang="en-US" sz="4400" b="0" strike="noStrike" spc="-1" dirty="0" err="1">
                <a:solidFill>
                  <a:srgbClr val="000000"/>
                </a:solidFill>
                <a:uFill>
                  <a:solidFill>
                    <a:srgbClr val="FFFFFF"/>
                  </a:solidFill>
                </a:uFill>
                <a:latin typeface="Arial"/>
              </a:rPr>
              <a:t>Procese</a:t>
            </a:r>
            <a:r>
              <a:rPr lang="en-US" sz="4400" b="0" strike="noStrike" spc="-1" dirty="0">
                <a:solidFill>
                  <a:srgbClr val="000000"/>
                </a:solidFill>
                <a:uFill>
                  <a:solidFill>
                    <a:srgbClr val="FFFFFF"/>
                  </a:solidFill>
                </a:uFill>
                <a:latin typeface="Arial"/>
              </a:rPr>
              <a:t> de </a:t>
            </a:r>
            <a:r>
              <a:rPr lang="en-US" sz="4400" b="0" strike="noStrike" spc="-1" dirty="0" err="1">
                <a:solidFill>
                  <a:srgbClr val="000000"/>
                </a:solidFill>
                <a:uFill>
                  <a:solidFill>
                    <a:srgbClr val="FFFFFF"/>
                  </a:solidFill>
                </a:uFill>
                <a:latin typeface="Arial"/>
              </a:rPr>
              <a:t>Decizie</a:t>
            </a:r>
            <a:r>
              <a:rPr lang="en-US" sz="4400" b="0" strike="noStrike" spc="-1" dirty="0">
                <a:solidFill>
                  <a:srgbClr val="000000"/>
                </a:solidFill>
                <a:uFill>
                  <a:solidFill>
                    <a:srgbClr val="FFFFFF"/>
                  </a:solidFill>
                </a:uFill>
                <a:latin typeface="Arial"/>
              </a:rPr>
              <a:t> Markov</a:t>
            </a:r>
          </a:p>
        </p:txBody>
      </p:sp>
      <p:sp>
        <p:nvSpPr>
          <p:cNvPr id="146" name="TextShape 2"/>
          <p:cNvSpPr txBox="1"/>
          <p:nvPr/>
        </p:nvSpPr>
        <p:spPr>
          <a:xfrm>
            <a:off x="538560" y="227412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Exemplu</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AlphaGo</a:t>
            </a:r>
            <a:r>
              <a:rPr lang="en-US" sz="2800" b="0" strike="noStrike" spc="-1" dirty="0">
                <a:solidFill>
                  <a:srgbClr val="000000"/>
                </a:solidFill>
                <a:uFill>
                  <a:solidFill>
                    <a:srgbClr val="FFFFFF"/>
                  </a:solidFill>
                </a:uFill>
                <a:latin typeface="Arial"/>
              </a:rPr>
              <a:t>:</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Comentator</a:t>
            </a:r>
            <a:r>
              <a:rPr lang="en-US" sz="2800" b="0" strike="noStrike" spc="-1" dirty="0">
                <a:solidFill>
                  <a:srgbClr val="000000"/>
                </a:solidFill>
                <a:uFill>
                  <a:solidFill>
                    <a:srgbClr val="FFFFFF"/>
                  </a:solidFill>
                </a:uFill>
                <a:latin typeface="Arial"/>
              </a:rPr>
              <a:t> 1: “That’s a very strange move”</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Comentator</a:t>
            </a:r>
            <a:r>
              <a:rPr lang="en-US" sz="2800" b="0" strike="noStrike" spc="-1" dirty="0">
                <a:solidFill>
                  <a:srgbClr val="000000"/>
                </a:solidFill>
                <a:uFill>
                  <a:solidFill>
                    <a:srgbClr val="FFFFFF"/>
                  </a:solidFill>
                </a:uFill>
                <a:latin typeface="Arial"/>
              </a:rPr>
              <a:t> 2: “I thought it was a mistake”</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But actually, “the move turned the course of the game. </a:t>
            </a:r>
            <a:r>
              <a:rPr lang="en-US" sz="2800" b="0" strike="noStrike" spc="-1" dirty="0" err="1">
                <a:solidFill>
                  <a:srgbClr val="000000"/>
                </a:solidFill>
                <a:uFill>
                  <a:solidFill>
                    <a:srgbClr val="FFFFFF"/>
                  </a:solidFill>
                </a:uFill>
                <a:latin typeface="Arial"/>
              </a:rPr>
              <a:t>AlphaGo</a:t>
            </a:r>
            <a:r>
              <a:rPr lang="en-US" sz="2800" b="0" strike="noStrike" spc="-1" dirty="0">
                <a:solidFill>
                  <a:srgbClr val="000000"/>
                </a:solidFill>
                <a:uFill>
                  <a:solidFill>
                    <a:srgbClr val="FFFFFF"/>
                  </a:solidFill>
                </a:uFill>
                <a:latin typeface="Arial"/>
              </a:rPr>
              <a:t> went on to win Game Two, and at the post-game press conference, Lee </a:t>
            </a:r>
            <a:r>
              <a:rPr lang="en-US" sz="2800" b="0" strike="noStrike" spc="-1" dirty="0" err="1">
                <a:solidFill>
                  <a:srgbClr val="000000"/>
                </a:solidFill>
                <a:uFill>
                  <a:solidFill>
                    <a:srgbClr val="FFFFFF"/>
                  </a:solidFill>
                </a:uFill>
                <a:latin typeface="Arial"/>
              </a:rPr>
              <a:t>Sedol</a:t>
            </a:r>
            <a:r>
              <a:rPr lang="en-US" sz="2800" b="0" strike="noStrike" spc="-1" dirty="0">
                <a:solidFill>
                  <a:srgbClr val="000000"/>
                </a:solidFill>
                <a:uFill>
                  <a:solidFill>
                    <a:srgbClr val="FFFFFF"/>
                  </a:solidFill>
                </a:uFill>
                <a:latin typeface="Arial"/>
              </a:rPr>
              <a:t> was in shock.”</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https://</a:t>
            </a:r>
            <a:r>
              <a:rPr lang="en-US" sz="2800" b="0" strike="noStrike" spc="-1" dirty="0" err="1">
                <a:solidFill>
                  <a:srgbClr val="000000"/>
                </a:solidFill>
                <a:uFill>
                  <a:solidFill>
                    <a:srgbClr val="FFFFFF"/>
                  </a:solidFill>
                </a:uFill>
                <a:latin typeface="Arial"/>
              </a:rPr>
              <a:t>www.wired.com</a:t>
            </a:r>
            <a:r>
              <a:rPr lang="en-US" sz="2800" b="0" strike="noStrike" spc="-1" dirty="0">
                <a:solidFill>
                  <a:srgbClr val="000000"/>
                </a:solidFill>
                <a:uFill>
                  <a:solidFill>
                    <a:srgbClr val="FFFFFF"/>
                  </a:solidFill>
                </a:uFill>
                <a:latin typeface="Arial"/>
              </a:rPr>
              <a:t>/2016/03/two-moves-</a:t>
            </a:r>
            <a:r>
              <a:rPr lang="en-US" sz="2800" b="0" strike="noStrike" spc="-1" dirty="0" err="1">
                <a:solidFill>
                  <a:srgbClr val="000000"/>
                </a:solidFill>
                <a:uFill>
                  <a:solidFill>
                    <a:srgbClr val="FFFFFF"/>
                  </a:solidFill>
                </a:uFill>
                <a:latin typeface="Arial"/>
              </a:rPr>
              <a:t>alphago</a:t>
            </a:r>
            <a:r>
              <a:rPr lang="en-US" sz="2800" b="0" strike="noStrike" spc="-1" dirty="0">
                <a:solidFill>
                  <a:srgbClr val="000000"/>
                </a:solidFill>
                <a:uFill>
                  <a:solidFill>
                    <a:srgbClr val="FFFFFF"/>
                  </a:solidFill>
                </a:uFill>
                <a:latin typeface="Arial"/>
              </a:rPr>
              <a:t>-lee-</a:t>
            </a:r>
            <a:r>
              <a:rPr lang="en-US" sz="2800" b="0" strike="noStrike" spc="-1" dirty="0" err="1">
                <a:solidFill>
                  <a:srgbClr val="000000"/>
                </a:solidFill>
                <a:uFill>
                  <a:solidFill>
                    <a:srgbClr val="FFFFFF"/>
                  </a:solidFill>
                </a:uFill>
                <a:latin typeface="Arial"/>
              </a:rPr>
              <a:t>sedol</a:t>
            </a:r>
            <a:r>
              <a:rPr lang="en-US" sz="2800" b="0" strike="noStrike" spc="-1" dirty="0">
                <a:solidFill>
                  <a:srgbClr val="000000"/>
                </a:solidFill>
                <a:uFill>
                  <a:solidFill>
                    <a:srgbClr val="FFFFFF"/>
                  </a:solidFill>
                </a:uFill>
                <a:latin typeface="Arial"/>
              </a:rPr>
              <a:t>-redefined-future/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activă</a:t>
            </a:r>
            <a:endParaRPr lang="en-US" sz="4400" b="0" strike="noStrike" spc="-1" dirty="0">
              <a:solidFill>
                <a:srgbClr val="000000"/>
              </a:solidFill>
              <a:uFill>
                <a:solidFill>
                  <a:srgbClr val="FFFFFF"/>
                </a:solidFill>
              </a:uFill>
              <a:latin typeface="Arial"/>
            </a:endParaRPr>
          </a:p>
        </p:txBody>
      </p:sp>
      <p:pic>
        <p:nvPicPr>
          <p:cNvPr id="148" name="Picture 147"/>
          <p:cNvPicPr/>
          <p:nvPr/>
        </p:nvPicPr>
        <p:blipFill>
          <a:blip r:embed="rId2"/>
          <a:stretch/>
        </p:blipFill>
        <p:spPr>
          <a:xfrm>
            <a:off x="2073960" y="3294720"/>
            <a:ext cx="6121440" cy="3749040"/>
          </a:xfrm>
          <a:prstGeom prst="rect">
            <a:avLst/>
          </a:prstGeom>
          <a:ln>
            <a:noFill/>
          </a:ln>
        </p:spPr>
      </p:pic>
      <p:sp>
        <p:nvSpPr>
          <p:cNvPr id="149" name="TextShape 2"/>
          <p:cNvSpPr txBox="1"/>
          <p:nvPr/>
        </p:nvSpPr>
        <p:spPr>
          <a:xfrm>
            <a:off x="640080" y="1645920"/>
            <a:ext cx="9071640" cy="155448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Având</a:t>
            </a:r>
            <a:r>
              <a:rPr lang="en-US" sz="2800" b="0" strike="noStrike" spc="-1" dirty="0">
                <a:solidFill>
                  <a:srgbClr val="000000"/>
                </a:solidFill>
                <a:uFill>
                  <a:solidFill>
                    <a:srgbClr val="FFFFFF"/>
                  </a:solidFill>
                </a:uFill>
                <a:latin typeface="Arial"/>
              </a:rPr>
              <a:t> un set mare de </a:t>
            </a:r>
            <a:r>
              <a:rPr lang="en-US" sz="2800" b="0" strike="noStrike" spc="-1" dirty="0" err="1">
                <a:solidFill>
                  <a:srgbClr val="000000"/>
                </a:solidFill>
                <a:uFill>
                  <a:solidFill>
                    <a:srgbClr val="FFFFFF"/>
                  </a:solidFill>
                </a:uFill>
                <a:latin typeface="Arial"/>
              </a:rPr>
              <a:t>exemple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netichetate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trebuie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alegem</a:t>
            </a:r>
            <a:r>
              <a:rPr lang="en-US" sz="2800" b="0" strike="noStrike" spc="-1" dirty="0">
                <a:solidFill>
                  <a:srgbClr val="000000"/>
                </a:solidFill>
                <a:uFill>
                  <a:solidFill>
                    <a:srgbClr val="FFFFFF"/>
                  </a:solidFill>
                </a:uFill>
                <a:latin typeface="Arial"/>
              </a:rPr>
              <a:t> un subset </a:t>
            </a:r>
            <a:r>
              <a:rPr lang="en-US" sz="2800" b="0" strike="noStrike" spc="-1" dirty="0" err="1">
                <a:solidFill>
                  <a:srgbClr val="000000"/>
                </a:solidFill>
                <a:uFill>
                  <a:solidFill>
                    <a:srgbClr val="FFFFFF"/>
                  </a:solidFill>
                </a:uFill>
                <a:latin typeface="Arial"/>
              </a:rPr>
              <a:t>mult</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mai</a:t>
            </a:r>
            <a:r>
              <a:rPr lang="en-US" sz="2800" b="0" strike="noStrike" spc="-1" dirty="0">
                <a:solidFill>
                  <a:srgbClr val="000000"/>
                </a:solidFill>
                <a:uFill>
                  <a:solidFill>
                    <a:srgbClr val="FFFFFF"/>
                  </a:solidFill>
                </a:uFill>
                <a:latin typeface="Arial"/>
              </a:rPr>
              <a:t> mic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care </a:t>
            </a:r>
            <a:r>
              <a:rPr lang="en-US" sz="2800" b="0" strike="noStrike" spc="-1" dirty="0" err="1">
                <a:solidFill>
                  <a:srgbClr val="000000"/>
                </a:solidFill>
                <a:uFill>
                  <a:solidFill>
                    <a:srgbClr val="FFFFFF"/>
                  </a:solidFill>
                </a:uFill>
                <a:latin typeface="Arial"/>
              </a:rPr>
              <a:t>să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îl</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etichetăm</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pentru</a:t>
            </a:r>
            <a:r>
              <a:rPr lang="en-US" sz="2800" b="0" strike="noStrike" spc="-1" dirty="0">
                <a:solidFill>
                  <a:srgbClr val="000000"/>
                </a:solidFill>
                <a:uFill>
                  <a:solidFill>
                    <a:srgbClr val="FFFFFF"/>
                  </a:solidFill>
                </a:uFill>
                <a:latin typeface="Arial"/>
              </a:rPr>
              <a:t> a </a:t>
            </a:r>
            <a:r>
              <a:rPr lang="en-US" sz="2800" b="0" strike="noStrike" spc="-1" dirty="0" err="1">
                <a:solidFill>
                  <a:srgbClr val="000000"/>
                </a:solidFill>
                <a:uFill>
                  <a:solidFill>
                    <a:srgbClr val="FFFFFF"/>
                  </a:solidFill>
                </a:uFill>
                <a:latin typeface="Arial"/>
              </a:rPr>
              <a:t>obține</a:t>
            </a:r>
            <a:r>
              <a:rPr lang="en-US" sz="2800" b="0" strike="noStrike" spc="-1" dirty="0">
                <a:solidFill>
                  <a:srgbClr val="000000"/>
                </a:solidFill>
                <a:uFill>
                  <a:solidFill>
                    <a:srgbClr val="FFFFFF"/>
                  </a:solidFill>
                </a:uFill>
                <a:latin typeface="Arial"/>
              </a:rPr>
              <a:t> un </a:t>
            </a:r>
            <a:r>
              <a:rPr lang="en-US" sz="2800" b="0" strike="noStrike" spc="-1" dirty="0" err="1">
                <a:solidFill>
                  <a:srgbClr val="000000"/>
                </a:solidFill>
                <a:uFill>
                  <a:solidFill>
                    <a:srgbClr val="FFFFFF"/>
                  </a:solidFill>
                </a:uFill>
                <a:latin typeface="Arial"/>
              </a:rPr>
              <a:t>clasificator</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cât</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mai</a:t>
            </a:r>
            <a:r>
              <a:rPr lang="en-US" sz="2800" b="0" strike="noStrike" spc="-1" dirty="0">
                <a:solidFill>
                  <a:srgbClr val="000000"/>
                </a:solidFill>
                <a:uFill>
                  <a:solidFill>
                    <a:srgbClr val="FFFFFF"/>
                  </a:solidFill>
                </a:uFill>
                <a:latin typeface="Arial"/>
              </a:rPr>
              <a:t> bun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prin</a:t>
            </a:r>
            <a:r>
              <a:rPr lang="en-US" sz="4400" b="0" strike="noStrike" spc="-1" dirty="0">
                <a:solidFill>
                  <a:srgbClr val="000000"/>
                </a:solidFill>
                <a:uFill>
                  <a:solidFill>
                    <a:srgbClr val="FFFFFF"/>
                  </a:solidFill>
                </a:uFill>
                <a:latin typeface="Arial"/>
              </a:rPr>
              <a:t> transfer</a:t>
            </a:r>
          </a:p>
        </p:txBody>
      </p:sp>
      <p:sp>
        <p:nvSpPr>
          <p:cNvPr id="151" name="TextShape 2"/>
          <p:cNvSpPr txBox="1"/>
          <p:nvPr/>
        </p:nvSpPr>
        <p:spPr>
          <a:xfrm>
            <a:off x="504000" y="1553040"/>
            <a:ext cx="9071640" cy="188856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Pornind</a:t>
            </a:r>
            <a:r>
              <a:rPr lang="en-US" sz="2800" b="0" strike="noStrike" spc="-1" dirty="0">
                <a:solidFill>
                  <a:srgbClr val="000000"/>
                </a:solidFill>
                <a:uFill>
                  <a:solidFill>
                    <a:srgbClr val="FFFFFF"/>
                  </a:solidFill>
                </a:uFill>
                <a:latin typeface="Arial"/>
              </a:rPr>
              <a:t> la un model </a:t>
            </a:r>
            <a:r>
              <a:rPr lang="en-US" sz="2800" b="0" strike="noStrike" spc="-1" dirty="0" err="1">
                <a:solidFill>
                  <a:srgbClr val="000000"/>
                </a:solidFill>
                <a:uFill>
                  <a:solidFill>
                    <a:srgbClr val="FFFFFF"/>
                  </a:solidFill>
                </a:uFill>
                <a:latin typeface="Arial"/>
              </a:rPr>
              <a:t>antrenat</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un </a:t>
            </a:r>
            <a:r>
              <a:rPr lang="en-US" sz="2800" b="0" strike="noStrike" spc="-1" dirty="0" err="1">
                <a:solidFill>
                  <a:srgbClr val="000000"/>
                </a:solidFill>
                <a:uFill>
                  <a:solidFill>
                    <a:srgbClr val="FFFFFF"/>
                  </a:solidFill>
                </a:uFill>
                <a:latin typeface="Arial"/>
              </a:rPr>
              <a:t>domeniu</a:t>
            </a:r>
            <a:r>
              <a:rPr lang="en-US" sz="2800" b="0" strike="noStrike" spc="-1" dirty="0">
                <a:solidFill>
                  <a:srgbClr val="000000"/>
                </a:solidFill>
                <a:uFill>
                  <a:solidFill>
                    <a:srgbClr val="FFFFFF"/>
                  </a:solidFill>
                </a:uFill>
                <a:latin typeface="Arial"/>
              </a:rPr>
              <a:t> / </a:t>
            </a:r>
            <a:r>
              <a:rPr lang="en-US" sz="2800" b="0" strike="noStrike" spc="-1" dirty="0" err="1">
                <a:solidFill>
                  <a:srgbClr val="000000"/>
                </a:solidFill>
                <a:uFill>
                  <a:solidFill>
                    <a:srgbClr val="FFFFFF"/>
                  </a:solidFill>
                </a:uFill>
                <a:latin typeface="Arial"/>
              </a:rPr>
              <a:t>problemă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anume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doresc</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îl</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folosesc</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pentru</a:t>
            </a:r>
            <a:r>
              <a:rPr lang="en-US" sz="2800" b="0" strike="noStrike" spc="-1" dirty="0">
                <a:solidFill>
                  <a:srgbClr val="000000"/>
                </a:solidFill>
                <a:uFill>
                  <a:solidFill>
                    <a:srgbClr val="FFFFFF"/>
                  </a:solidFill>
                </a:uFill>
                <a:latin typeface="Arial"/>
              </a:rPr>
              <a:t> o </a:t>
            </a:r>
            <a:r>
              <a:rPr lang="en-US" sz="2800" b="0" strike="noStrike" spc="-1" dirty="0" err="1">
                <a:solidFill>
                  <a:srgbClr val="000000"/>
                </a:solidFill>
                <a:uFill>
                  <a:solidFill>
                    <a:srgbClr val="FFFFFF"/>
                  </a:solidFill>
                </a:uFill>
                <a:latin typeface="Arial"/>
              </a:rPr>
              <a:t>altă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problemă</a:t>
            </a:r>
            <a:r>
              <a:rPr lang="en-US" sz="2800" b="0" strike="noStrike" spc="-1" dirty="0">
                <a:solidFill>
                  <a:srgbClr val="000000"/>
                </a:solidFill>
                <a:uFill>
                  <a:solidFill>
                    <a:srgbClr val="FFFFFF"/>
                  </a:solidFill>
                </a:uFill>
                <a:latin typeface="Arial"/>
              </a:rPr>
              <a:t> / </a:t>
            </a:r>
            <a:r>
              <a:rPr lang="en-US" sz="2800" b="0" strike="noStrike" spc="-1" dirty="0" err="1">
                <a:solidFill>
                  <a:srgbClr val="000000"/>
                </a:solidFill>
                <a:uFill>
                  <a:solidFill>
                    <a:srgbClr val="FFFFFF"/>
                  </a:solidFill>
                </a:uFill>
                <a:latin typeface="Arial"/>
              </a:rPr>
              <a:t>domeniu</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Exemplu</a:t>
            </a:r>
            <a:r>
              <a:rPr lang="en-US" sz="2800" b="0" strike="noStrike" spc="-1" dirty="0">
                <a:solidFill>
                  <a:srgbClr val="000000"/>
                </a:solidFill>
                <a:uFill>
                  <a:solidFill>
                    <a:srgbClr val="FFFFFF"/>
                  </a:solidFill>
                </a:uFill>
                <a:latin typeface="Arial"/>
              </a:rPr>
              <a:t> 1: </a:t>
            </a:r>
            <a:r>
              <a:rPr lang="en-US" sz="2800" b="0" strike="noStrike" spc="-1" dirty="0" err="1">
                <a:solidFill>
                  <a:srgbClr val="000000"/>
                </a:solidFill>
                <a:uFill>
                  <a:solidFill>
                    <a:srgbClr val="FFFFFF"/>
                  </a:solidFill>
                </a:uFill>
                <a:latin typeface="Arial"/>
              </a:rPr>
              <a:t>rețele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neuronale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convoluționale</a:t>
            </a:r>
            <a:endParaRPr lang="en-US" sz="2800" b="0" strike="noStrike" spc="-1" dirty="0">
              <a:solidFill>
                <a:srgbClr val="000000"/>
              </a:solidFill>
              <a:uFill>
                <a:solidFill>
                  <a:srgbClr val="FFFFFF"/>
                </a:solidFill>
              </a:uFill>
              <a:latin typeface="Arial"/>
            </a:endParaRPr>
          </a:p>
        </p:txBody>
      </p:sp>
      <p:pic>
        <p:nvPicPr>
          <p:cNvPr id="152" name="Picture 151"/>
          <p:cNvPicPr/>
          <p:nvPr/>
        </p:nvPicPr>
        <p:blipFill>
          <a:blip r:embed="rId2"/>
          <a:stretch/>
        </p:blipFill>
        <p:spPr>
          <a:xfrm>
            <a:off x="72000" y="3534480"/>
            <a:ext cx="9893160" cy="2692080"/>
          </a:xfrm>
          <a:prstGeom prst="rect">
            <a:avLst/>
          </a:prstGeom>
          <a:ln>
            <a:noFill/>
          </a:ln>
        </p:spPr>
      </p:pic>
      <p:sp>
        <p:nvSpPr>
          <p:cNvPr id="153" name="CustomShape 3"/>
          <p:cNvSpPr/>
          <p:nvPr/>
        </p:nvSpPr>
        <p:spPr>
          <a:xfrm>
            <a:off x="4790880" y="5960160"/>
            <a:ext cx="914400" cy="930960"/>
          </a:xfrm>
          <a:custGeom>
            <a:avLst/>
            <a:gdLst/>
            <a:ahLst/>
            <a:cxn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83CAFF"/>
          </a:solidFill>
          <a:ln>
            <a:solidFill>
              <a:srgbClr val="000000"/>
            </a:solidFill>
          </a:ln>
        </p:spPr>
        <p:style>
          <a:lnRef idx="0">
            <a:scrgbClr r="0" g="0" b="0"/>
          </a:lnRef>
          <a:fillRef idx="0">
            <a:scrgbClr r="0" g="0" b="0"/>
          </a:fillRef>
          <a:effectRef idx="0">
            <a:scrgbClr r="0" g="0" b="0"/>
          </a:effectRef>
          <a:fontRef idx="minor"/>
        </p:style>
      </p:sp>
      <p:sp>
        <p:nvSpPr>
          <p:cNvPr id="154" name="CustomShape 4"/>
          <p:cNvSpPr/>
          <p:nvPr/>
        </p:nvSpPr>
        <p:spPr>
          <a:xfrm>
            <a:off x="5852160" y="5852160"/>
            <a:ext cx="3931920" cy="1499040"/>
          </a:xfrm>
          <a:custGeom>
            <a:avLst/>
            <a:gdLst/>
            <a:ahLst/>
            <a:cxnLst/>
            <a:rect l="0" t="0" r="r" b="b"/>
            <a:pathLst>
              <a:path w="10924" h="4166">
                <a:moveTo>
                  <a:pt x="694" y="0"/>
                </a:moveTo>
                <a:cubicBezTo>
                  <a:pt x="347" y="0"/>
                  <a:pt x="0" y="347"/>
                  <a:pt x="0" y="694"/>
                </a:cubicBezTo>
                <a:lnTo>
                  <a:pt x="0" y="3470"/>
                </a:lnTo>
                <a:cubicBezTo>
                  <a:pt x="0" y="3817"/>
                  <a:pt x="347" y="4165"/>
                  <a:pt x="694" y="4165"/>
                </a:cubicBezTo>
                <a:lnTo>
                  <a:pt x="10228" y="4165"/>
                </a:lnTo>
                <a:cubicBezTo>
                  <a:pt x="10575" y="4165"/>
                  <a:pt x="10923" y="3817"/>
                  <a:pt x="10923" y="3470"/>
                </a:cubicBezTo>
                <a:lnTo>
                  <a:pt x="10923" y="694"/>
                </a:lnTo>
                <a:cubicBezTo>
                  <a:pt x="10923" y="347"/>
                  <a:pt x="10575" y="0"/>
                  <a:pt x="10228" y="0"/>
                </a:cubicBezTo>
                <a:lnTo>
                  <a:pt x="694" y="0"/>
                </a:lnTo>
              </a:path>
            </a:pathLst>
          </a:custGeom>
          <a:solidFill>
            <a:srgbClr val="83CAFF"/>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Alte clase de obiecte </a:t>
            </a:r>
            <a:endParaRPr lang="en-US" sz="1800" b="0" strike="noStrike" spc="-1">
              <a:solidFill>
                <a:srgbClr val="000000"/>
              </a:solidFill>
              <a:uFill>
                <a:solidFill>
                  <a:srgbClr val="FFFFFF"/>
                </a:solidFill>
              </a:uFill>
              <a:latin typeface="Arial"/>
            </a:endParaRPr>
          </a:p>
          <a:p>
            <a:pPr algn="ctr"/>
            <a:r>
              <a:rPr lang="en-US" sz="2400" b="0" strike="noStrike" spc="-1">
                <a:solidFill>
                  <a:srgbClr val="000000"/>
                </a:solidFill>
                <a:uFill>
                  <a:solidFill>
                    <a:srgbClr val="FFFFFF"/>
                  </a:solidFill>
                </a:uFill>
                <a:latin typeface="Arial"/>
              </a:rPr>
              <a:t>(mai specifice),</a:t>
            </a:r>
            <a:endParaRPr lang="en-US" sz="1800" b="0" strike="noStrike" spc="-1">
              <a:solidFill>
                <a:srgbClr val="000000"/>
              </a:solidFill>
              <a:uFill>
                <a:solidFill>
                  <a:srgbClr val="FFFFFF"/>
                </a:solidFill>
              </a:uFill>
              <a:latin typeface="Arial"/>
            </a:endParaRPr>
          </a:p>
          <a:p>
            <a:pPr algn="ctr"/>
            <a:r>
              <a:rPr lang="en-US" sz="2400" b="0" strike="noStrike" spc="-1">
                <a:solidFill>
                  <a:srgbClr val="000000"/>
                </a:solidFill>
                <a:uFill>
                  <a:solidFill>
                    <a:srgbClr val="FFFFFF"/>
                  </a:solidFill>
                </a:uFill>
                <a:latin typeface="Arial"/>
              </a:rPr>
              <a:t>Recunoaștere facială, </a:t>
            </a:r>
            <a:endParaRPr lang="en-US" sz="1800" b="0" strike="noStrike" spc="-1">
              <a:solidFill>
                <a:srgbClr val="000000"/>
              </a:solidFill>
              <a:uFill>
                <a:solidFill>
                  <a:srgbClr val="FFFFFF"/>
                </a:solidFill>
              </a:uFill>
              <a:latin typeface="Arial"/>
            </a:endParaRPr>
          </a:p>
          <a:p>
            <a:pPr algn="ctr"/>
            <a:r>
              <a:rPr lang="en-US" sz="2400" b="0" strike="noStrike" spc="-1">
                <a:solidFill>
                  <a:srgbClr val="000000"/>
                </a:solidFill>
                <a:uFill>
                  <a:solidFill>
                    <a:srgbClr val="FFFFFF"/>
                  </a:solidFill>
                </a:uFill>
                <a:latin typeface="Arial"/>
              </a:rPr>
              <a:t>clasificare de texturi, etc.</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prin</a:t>
            </a:r>
            <a:r>
              <a:rPr lang="en-US" sz="4400" b="0" strike="noStrike" spc="-1" dirty="0">
                <a:solidFill>
                  <a:srgbClr val="000000"/>
                </a:solidFill>
                <a:uFill>
                  <a:solidFill>
                    <a:srgbClr val="FFFFFF"/>
                  </a:solidFill>
                </a:uFill>
                <a:latin typeface="Arial"/>
              </a:rPr>
              <a:t> transfer</a:t>
            </a:r>
          </a:p>
        </p:txBody>
      </p:sp>
      <p:sp>
        <p:nvSpPr>
          <p:cNvPr id="156" name="TextShape 2"/>
          <p:cNvSpPr txBox="1"/>
          <p:nvPr/>
        </p:nvSpPr>
        <p:spPr>
          <a:xfrm>
            <a:off x="504000" y="1553040"/>
            <a:ext cx="9071640" cy="188856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Exemplu 2: învățare cu zero-exemple (Zero-shot learning)</a:t>
            </a:r>
          </a:p>
        </p:txBody>
      </p:sp>
      <p:pic>
        <p:nvPicPr>
          <p:cNvPr id="157" name="Picture 156"/>
          <p:cNvPicPr/>
          <p:nvPr/>
        </p:nvPicPr>
        <p:blipFill>
          <a:blip r:embed="rId2"/>
          <a:stretch/>
        </p:blipFill>
        <p:spPr>
          <a:xfrm>
            <a:off x="1180080" y="2794320"/>
            <a:ext cx="7661520" cy="434700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Împărțirea datelor în date de antrenare, validare și test</a:t>
            </a:r>
          </a:p>
        </p:txBody>
      </p:sp>
      <p:sp>
        <p:nvSpPr>
          <p:cNvPr id="159" name="TextShape 2"/>
          <p:cNvSpPr txBox="1"/>
          <p:nvPr/>
        </p:nvSpPr>
        <p:spPr>
          <a:xfrm>
            <a:off x="504000" y="2201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err="1">
                <a:solidFill>
                  <a:srgbClr val="000000"/>
                </a:solidFill>
                <a:uFill>
                  <a:solidFill>
                    <a:srgbClr val="FFFFFF"/>
                  </a:solidFill>
                </a:uFill>
                <a:latin typeface="Arial"/>
              </a:rPr>
              <a:t>Pentru</a:t>
            </a:r>
            <a:r>
              <a:rPr lang="en-US" sz="3200" b="0" strike="noStrike" spc="-1" dirty="0">
                <a:solidFill>
                  <a:srgbClr val="000000"/>
                </a:solidFill>
                <a:uFill>
                  <a:solidFill>
                    <a:srgbClr val="FFFFFF"/>
                  </a:solidFill>
                </a:uFill>
                <a:latin typeface="Arial"/>
              </a:rPr>
              <a:t> a </a:t>
            </a:r>
            <a:r>
              <a:rPr lang="en-US" sz="3200" b="0" strike="noStrike" spc="-1" dirty="0" err="1">
                <a:solidFill>
                  <a:srgbClr val="000000"/>
                </a:solidFill>
                <a:uFill>
                  <a:solidFill>
                    <a:srgbClr val="FFFFFF"/>
                  </a:solidFill>
                </a:uFill>
                <a:latin typeface="Arial"/>
              </a:rPr>
              <a:t>construi</a:t>
            </a:r>
            <a:r>
              <a:rPr lang="en-US" sz="3200" b="0" strike="noStrike" spc="-1" dirty="0">
                <a:solidFill>
                  <a:srgbClr val="000000"/>
                </a:solidFill>
                <a:uFill>
                  <a:solidFill>
                    <a:srgbClr val="FFFFFF"/>
                  </a:solidFill>
                </a:uFill>
                <a:latin typeface="Arial"/>
              </a:rPr>
              <a:t> un model </a:t>
            </a:r>
            <a:r>
              <a:rPr lang="en-US" sz="3200" b="0" strike="noStrike" spc="-1" dirty="0" err="1">
                <a:solidFill>
                  <a:srgbClr val="000000"/>
                </a:solidFill>
                <a:uFill>
                  <a:solidFill>
                    <a:srgbClr val="FFFFFF"/>
                  </a:solidFill>
                </a:uFill>
                <a:latin typeface="Arial"/>
              </a:rPr>
              <a:t>cât</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mai</a:t>
            </a:r>
            <a:r>
              <a:rPr lang="en-US" sz="3200" b="0" strike="noStrike" spc="-1" dirty="0">
                <a:solidFill>
                  <a:srgbClr val="000000"/>
                </a:solidFill>
                <a:uFill>
                  <a:solidFill>
                    <a:srgbClr val="FFFFFF"/>
                  </a:solidFill>
                </a:uFill>
                <a:latin typeface="Arial"/>
              </a:rPr>
              <a:t> performant, </a:t>
            </a:r>
            <a:r>
              <a:rPr lang="en-US" sz="3200" b="0" strike="noStrike" spc="-1" dirty="0" err="1">
                <a:solidFill>
                  <a:srgbClr val="000000"/>
                </a:solidFill>
                <a:uFill>
                  <a:solidFill>
                    <a:srgbClr val="FFFFFF"/>
                  </a:solidFill>
                </a:uFill>
                <a:latin typeface="Arial"/>
              </a:rPr>
              <a:t>trebuie</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să</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îl</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testăm</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pe</a:t>
            </a:r>
            <a:r>
              <a:rPr lang="en-US" sz="3200" b="0" strike="noStrike" spc="-1" dirty="0">
                <a:solidFill>
                  <a:srgbClr val="000000"/>
                </a:solidFill>
                <a:uFill>
                  <a:solidFill>
                    <a:srgbClr val="FFFFFF"/>
                  </a:solidFill>
                </a:uFill>
                <a:latin typeface="Arial"/>
              </a:rPr>
              <a:t> date “</a:t>
            </a:r>
            <a:r>
              <a:rPr lang="en-US" sz="3200" b="0" strike="noStrike" spc="-1" dirty="0" err="1">
                <a:solidFill>
                  <a:srgbClr val="000000"/>
                </a:solidFill>
                <a:uFill>
                  <a:solidFill>
                    <a:srgbClr val="FFFFFF"/>
                  </a:solidFill>
                </a:uFill>
                <a:latin typeface="Arial"/>
              </a:rPr>
              <a:t>necunoscute</a:t>
            </a:r>
            <a:r>
              <a:rPr lang="en-US" sz="3200" b="0" strike="noStrike" spc="-1" dirty="0">
                <a:solidFill>
                  <a:srgbClr val="000000"/>
                </a:solidFill>
                <a:uFill>
                  <a:solidFill>
                    <a:srgbClr val="FFFFFF"/>
                  </a:solidFill>
                </a:uFill>
                <a:latin typeface="Arial"/>
              </a:rPr>
              <a:t>”</a:t>
            </a:r>
          </a:p>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O </a:t>
            </a:r>
            <a:r>
              <a:rPr lang="en-US" sz="3200" b="0" strike="noStrike" spc="-1" dirty="0" err="1">
                <a:solidFill>
                  <a:srgbClr val="000000"/>
                </a:solidFill>
                <a:uFill>
                  <a:solidFill>
                    <a:srgbClr val="FFFFFF"/>
                  </a:solidFill>
                </a:uFill>
                <a:latin typeface="Arial"/>
              </a:rPr>
              <a:t>posibilă</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abordare</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atunci</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când</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avem</a:t>
            </a:r>
            <a:r>
              <a:rPr lang="en-US" sz="3200" b="0" strike="noStrike" spc="-1" dirty="0">
                <a:solidFill>
                  <a:srgbClr val="000000"/>
                </a:solidFill>
                <a:uFill>
                  <a:solidFill>
                    <a:srgbClr val="FFFFFF"/>
                  </a:solidFill>
                </a:uFill>
                <a:latin typeface="Arial"/>
              </a:rPr>
              <a:t> la </a:t>
            </a:r>
            <a:r>
              <a:rPr lang="en-US" sz="3200" b="0" strike="noStrike" spc="-1" dirty="0" err="1">
                <a:solidFill>
                  <a:srgbClr val="000000"/>
                </a:solidFill>
                <a:uFill>
                  <a:solidFill>
                    <a:srgbClr val="FFFFFF"/>
                  </a:solidFill>
                </a:uFill>
                <a:latin typeface="Arial"/>
              </a:rPr>
              <a:t>dispoziție</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multe</a:t>
            </a:r>
            <a:r>
              <a:rPr lang="en-US" sz="3200" b="0" strike="noStrike" spc="-1" dirty="0">
                <a:solidFill>
                  <a:srgbClr val="000000"/>
                </a:solidFill>
                <a:uFill>
                  <a:solidFill>
                    <a:srgbClr val="FFFFFF"/>
                  </a:solidFill>
                </a:uFill>
                <a:latin typeface="Arial"/>
              </a:rPr>
              <a:t> date):</a:t>
            </a:r>
          </a:p>
          <a:p>
            <a:pPr marL="565200" indent="-457200">
              <a:spcAft>
                <a:spcPts val="1414"/>
              </a:spcAft>
              <a:buClr>
                <a:srgbClr val="000000"/>
              </a:buClr>
              <a:buSzPct val="45000"/>
              <a:buFont typeface="Wingdings" charset="2"/>
              <a:buChar char="Ø"/>
            </a:pPr>
            <a:r>
              <a:rPr lang="en-US" sz="3200" b="0" strike="noStrike" spc="-1" dirty="0">
                <a:solidFill>
                  <a:srgbClr val="000000"/>
                </a:solidFill>
                <a:uFill>
                  <a:solidFill>
                    <a:srgbClr val="FFFFFF"/>
                  </a:solidFill>
                </a:uFill>
                <a:latin typeface="Arial"/>
              </a:rPr>
              <a:t>50% </a:t>
            </a:r>
            <a:r>
              <a:rPr lang="en-US" sz="3200" b="0" strike="noStrike" spc="-1" dirty="0" err="1">
                <a:solidFill>
                  <a:srgbClr val="000000"/>
                </a:solidFill>
                <a:uFill>
                  <a:solidFill>
                    <a:srgbClr val="FFFFFF"/>
                  </a:solidFill>
                </a:uFill>
                <a:latin typeface="Arial"/>
              </a:rPr>
              <a:t>exemple</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pentru</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antrenare</a:t>
            </a:r>
            <a:endParaRPr lang="en-US" sz="3200" b="0" strike="noStrike" spc="-1" dirty="0">
              <a:solidFill>
                <a:srgbClr val="000000"/>
              </a:solidFill>
              <a:uFill>
                <a:solidFill>
                  <a:srgbClr val="FFFFFF"/>
                </a:solidFill>
              </a:uFill>
              <a:latin typeface="Arial"/>
            </a:endParaRPr>
          </a:p>
          <a:p>
            <a:pPr marL="565200" indent="-457200">
              <a:spcAft>
                <a:spcPts val="1414"/>
              </a:spcAft>
              <a:buClr>
                <a:srgbClr val="000000"/>
              </a:buClr>
              <a:buSzPct val="45000"/>
              <a:buFont typeface="Wingdings" charset="2"/>
              <a:buChar char="Ø"/>
            </a:pPr>
            <a:r>
              <a:rPr lang="en-US" sz="3200" b="0" strike="noStrike" spc="-1" dirty="0">
                <a:solidFill>
                  <a:srgbClr val="000000"/>
                </a:solidFill>
                <a:uFill>
                  <a:solidFill>
                    <a:srgbClr val="FFFFFF"/>
                  </a:solidFill>
                </a:uFill>
                <a:latin typeface="Arial"/>
              </a:rPr>
              <a:t>25% </a:t>
            </a:r>
            <a:r>
              <a:rPr lang="en-US" sz="3200" b="0" strike="noStrike" spc="-1" dirty="0" err="1">
                <a:solidFill>
                  <a:srgbClr val="000000"/>
                </a:solidFill>
                <a:uFill>
                  <a:solidFill>
                    <a:srgbClr val="FFFFFF"/>
                  </a:solidFill>
                </a:uFill>
                <a:latin typeface="Arial"/>
              </a:rPr>
              <a:t>exemple</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pentru</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validare</a:t>
            </a:r>
            <a:endParaRPr lang="en-US" sz="3200" b="0" strike="noStrike" spc="-1" dirty="0">
              <a:solidFill>
                <a:srgbClr val="000000"/>
              </a:solidFill>
              <a:uFill>
                <a:solidFill>
                  <a:srgbClr val="FFFFFF"/>
                </a:solidFill>
              </a:uFill>
              <a:latin typeface="Arial"/>
            </a:endParaRPr>
          </a:p>
          <a:p>
            <a:pPr marL="565200" indent="-457200">
              <a:spcAft>
                <a:spcPts val="1414"/>
              </a:spcAft>
              <a:buClr>
                <a:srgbClr val="000000"/>
              </a:buClr>
              <a:buSzPct val="45000"/>
              <a:buFont typeface="Wingdings" charset="2"/>
              <a:buChar char="Ø"/>
            </a:pPr>
            <a:r>
              <a:rPr lang="en-US" sz="3200" b="0" strike="noStrike" spc="-1" dirty="0">
                <a:solidFill>
                  <a:srgbClr val="000000"/>
                </a:solidFill>
                <a:uFill>
                  <a:solidFill>
                    <a:srgbClr val="FFFFFF"/>
                  </a:solidFill>
                </a:uFill>
                <a:latin typeface="Arial"/>
              </a:rPr>
              <a:t>25% </a:t>
            </a:r>
            <a:r>
              <a:rPr lang="en-US" sz="3200" b="0" strike="noStrike" spc="-1" dirty="0" err="1">
                <a:solidFill>
                  <a:srgbClr val="000000"/>
                </a:solidFill>
                <a:uFill>
                  <a:solidFill>
                    <a:srgbClr val="FFFFFF"/>
                  </a:solidFill>
                </a:uFill>
                <a:latin typeface="Arial"/>
              </a:rPr>
              <a:t>exemple</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pentru</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testare</a:t>
            </a:r>
            <a:endParaRPr lang="en-US" sz="3200" b="0" strike="noStrike" spc="-1" dirty="0">
              <a:solidFill>
                <a:srgbClr val="000000"/>
              </a:solidFill>
              <a:uFill>
                <a:solidFill>
                  <a:srgbClr val="FFFFFF"/>
                </a:solidFill>
              </a:uFill>
              <a:latin typeface="Arial"/>
            </a:endParaRPr>
          </a:p>
          <a:p>
            <a:pPr marL="108000">
              <a:spcAft>
                <a:spcPts val="1414"/>
              </a:spcAft>
              <a:buClr>
                <a:srgbClr val="000000"/>
              </a:buClr>
              <a:buSzPct val="45000"/>
            </a:pPr>
            <a:r>
              <a:rPr lang="en-US" sz="3200" b="0" strike="noStrike" spc="-1" dirty="0">
                <a:solidFill>
                  <a:srgbClr val="000000"/>
                </a:solidFill>
                <a:uFill>
                  <a:solidFill>
                    <a:srgbClr val="FFFFFF"/>
                  </a:solidFill>
                </a:uFill>
                <a:latin typeface="Arial"/>
              </a:rPr>
              <a:t>(</a:t>
            </a:r>
            <a:r>
              <a:rPr lang="en-US" sz="3200" b="0" strike="noStrike" spc="-1" dirty="0" err="1">
                <a:solidFill>
                  <a:srgbClr val="000000"/>
                </a:solidFill>
                <a:uFill>
                  <a:solidFill>
                    <a:srgbClr val="FFFFFF"/>
                  </a:solidFill>
                </a:uFill>
                <a:latin typeface="Arial"/>
              </a:rPr>
              <a:t>procentele</a:t>
            </a:r>
            <a:r>
              <a:rPr lang="en-US" sz="3200" b="0" strike="noStrike" spc="-1" dirty="0">
                <a:solidFill>
                  <a:srgbClr val="000000"/>
                </a:solidFill>
                <a:uFill>
                  <a:solidFill>
                    <a:srgbClr val="FFFFFF"/>
                  </a:solidFill>
                </a:uFill>
                <a:latin typeface="Arial"/>
              </a:rPr>
              <a:t> pot </a:t>
            </a:r>
            <a:r>
              <a:rPr lang="en-US" sz="3200" b="0" strike="noStrike" spc="-1" dirty="0" err="1">
                <a:solidFill>
                  <a:srgbClr val="000000"/>
                </a:solidFill>
                <a:uFill>
                  <a:solidFill>
                    <a:srgbClr val="FFFFFF"/>
                  </a:solidFill>
                </a:uFill>
                <a:latin typeface="Arial"/>
              </a:rPr>
              <a:t>să</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varieze</a:t>
            </a:r>
            <a:r>
              <a:rPr lang="en-US" sz="3200" b="0" strike="noStrike" spc="-1" dirty="0">
                <a:solidFill>
                  <a:srgbClr val="000000"/>
                </a:solidFill>
                <a:uFill>
                  <a:solidFill>
                    <a:srgbClr val="FFFFFF"/>
                  </a:solidFill>
                </a:uFill>
                <a:latin typeface="Arial"/>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Cross-validare</a:t>
            </a:r>
          </a:p>
        </p:txBody>
      </p:sp>
      <p:sp>
        <p:nvSpPr>
          <p:cNvPr id="161" name="TextShape 2"/>
          <p:cNvSpPr txBox="1"/>
          <p:nvPr/>
        </p:nvSpPr>
        <p:spPr>
          <a:xfrm>
            <a:off x="504000" y="1661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Alternativă</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posibilă</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atunci</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când</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avem</a:t>
            </a:r>
            <a:r>
              <a:rPr lang="en-US" sz="2400" b="0" strike="noStrike" spc="-1" dirty="0">
                <a:solidFill>
                  <a:srgbClr val="000000"/>
                </a:solidFill>
                <a:uFill>
                  <a:solidFill>
                    <a:srgbClr val="FFFFFF"/>
                  </a:solidFill>
                </a:uFill>
                <a:latin typeface="Arial"/>
              </a:rPr>
              <a:t> la </a:t>
            </a:r>
            <a:r>
              <a:rPr lang="en-US" sz="2400" b="0" strike="noStrike" spc="-1" dirty="0" err="1">
                <a:solidFill>
                  <a:srgbClr val="000000"/>
                </a:solidFill>
                <a:uFill>
                  <a:solidFill>
                    <a:srgbClr val="FFFFFF"/>
                  </a:solidFill>
                </a:uFill>
                <a:latin typeface="Arial"/>
              </a:rPr>
              <a:t>dispoziție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puține</a:t>
            </a:r>
            <a:r>
              <a:rPr lang="en-US" sz="2400" b="0" strike="noStrike" spc="-1" dirty="0">
                <a:solidFill>
                  <a:srgbClr val="000000"/>
                </a:solidFill>
                <a:uFill>
                  <a:solidFill>
                    <a:srgbClr val="FFFFFF"/>
                  </a:solidFill>
                </a:uFill>
                <a:latin typeface="Arial"/>
              </a:rPr>
              <a:t> date):</a:t>
            </a: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Împățim</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datele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în</a:t>
            </a:r>
            <a:r>
              <a:rPr lang="en-US" sz="2400" b="0" strike="noStrike" spc="-1" dirty="0">
                <a:solidFill>
                  <a:srgbClr val="000000"/>
                </a:solidFill>
                <a:uFill>
                  <a:solidFill>
                    <a:srgbClr val="FFFFFF"/>
                  </a:solidFill>
                </a:uFill>
                <a:latin typeface="Arial"/>
              </a:rPr>
              <a:t> k </a:t>
            </a:r>
            <a:r>
              <a:rPr lang="en-US" sz="2400" b="0" strike="noStrike" spc="-1" dirty="0" err="1">
                <a:solidFill>
                  <a:srgbClr val="000000"/>
                </a:solidFill>
                <a:uFill>
                  <a:solidFill>
                    <a:srgbClr val="FFFFFF"/>
                  </a:solidFill>
                </a:uFill>
                <a:latin typeface="Arial"/>
              </a:rPr>
              <a:t>părți</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egale</a:t>
            </a:r>
            <a:r>
              <a:rPr lang="en-US" sz="2400" b="0" strike="noStrike" spc="-1" dirty="0">
                <a:solidFill>
                  <a:srgbClr val="000000"/>
                </a:solidFill>
                <a:uFill>
                  <a:solidFill>
                    <a:srgbClr val="FFFFFF"/>
                  </a:solidFill>
                </a:uFill>
                <a:latin typeface="Arial"/>
              </a:rPr>
              <a:t> (folds):</a:t>
            </a: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Testăm</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pe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una</a:t>
            </a:r>
            <a:r>
              <a:rPr lang="en-US" sz="2400" b="0" strike="noStrike" spc="-1" dirty="0">
                <a:solidFill>
                  <a:srgbClr val="000000"/>
                </a:solidFill>
                <a:uFill>
                  <a:solidFill>
                    <a:srgbClr val="FFFFFF"/>
                  </a:solidFill>
                </a:uFill>
                <a:latin typeface="Arial"/>
              </a:rPr>
              <a:t> din </a:t>
            </a:r>
            <a:r>
              <a:rPr lang="en-US" sz="2400" b="0" strike="noStrike" spc="-1" dirty="0" err="1">
                <a:solidFill>
                  <a:srgbClr val="000000"/>
                </a:solidFill>
                <a:uFill>
                  <a:solidFill>
                    <a:srgbClr val="FFFFFF"/>
                  </a:solidFill>
                </a:uFill>
                <a:latin typeface="Arial"/>
              </a:rPr>
              <a:t>părți</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și</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antrenăm</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pe</a:t>
            </a:r>
            <a:r>
              <a:rPr lang="en-US" sz="2400" b="0" strike="noStrike" spc="-1" dirty="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celelalte</a:t>
            </a: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dirty="0" err="1">
                <a:solidFill>
                  <a:srgbClr val="000000"/>
                </a:solidFill>
                <a:uFill>
                  <a:solidFill>
                    <a:srgbClr val="FFFFFF"/>
                  </a:solidFill>
                </a:uFill>
                <a:latin typeface="Arial"/>
              </a:rPr>
              <a:t>Repetăm</a:t>
            </a:r>
            <a:r>
              <a:rPr lang="en-US" sz="2400" b="0" strike="noStrike" spc="-1" dirty="0">
                <a:solidFill>
                  <a:srgbClr val="000000"/>
                </a:solidFill>
                <a:uFill>
                  <a:solidFill>
                    <a:srgbClr val="FFFFFF"/>
                  </a:solidFill>
                </a:uFill>
                <a:latin typeface="Arial"/>
              </a:rPr>
              <a:t> de k </a:t>
            </a:r>
            <a:r>
              <a:rPr lang="en-US" sz="2400" b="0" strike="noStrike" spc="-1" dirty="0" err="1">
                <a:solidFill>
                  <a:srgbClr val="000000"/>
                </a:solidFill>
                <a:uFill>
                  <a:solidFill>
                    <a:srgbClr val="FFFFFF"/>
                  </a:solidFill>
                </a:uFill>
                <a:latin typeface="Arial"/>
              </a:rPr>
              <a:t>ori</a:t>
            </a:r>
            <a:endParaRPr lang="en-US" sz="2400" b="0" strike="noStrike" spc="-1" dirty="0">
              <a:solidFill>
                <a:srgbClr val="000000"/>
              </a:solidFill>
              <a:uFill>
                <a:solidFill>
                  <a:srgbClr val="FFFFFF"/>
                </a:solidFill>
              </a:uFill>
              <a:latin typeface="Arial"/>
            </a:endParaRPr>
          </a:p>
        </p:txBody>
      </p:sp>
      <p:pic>
        <p:nvPicPr>
          <p:cNvPr id="162" name="Picture 161"/>
          <p:cNvPicPr/>
          <p:nvPr/>
        </p:nvPicPr>
        <p:blipFill>
          <a:blip r:embed="rId2"/>
          <a:stretch/>
        </p:blipFill>
        <p:spPr>
          <a:xfrm>
            <a:off x="3509280" y="2902001"/>
            <a:ext cx="3853080" cy="887040"/>
          </a:xfrm>
          <a:prstGeom prst="rect">
            <a:avLst/>
          </a:prstGeom>
          <a:ln>
            <a:noFill/>
          </a:ln>
        </p:spPr>
      </p:pic>
      <p:pic>
        <p:nvPicPr>
          <p:cNvPr id="163" name="Picture 162"/>
          <p:cNvPicPr/>
          <p:nvPr/>
        </p:nvPicPr>
        <p:blipFill>
          <a:blip r:embed="rId3"/>
          <a:stretch/>
        </p:blipFill>
        <p:spPr>
          <a:xfrm>
            <a:off x="3566160" y="4493272"/>
            <a:ext cx="4078800" cy="2680200"/>
          </a:xfrm>
          <a:prstGeom prst="rect">
            <a:avLst/>
          </a:prstGeom>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Problema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mai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importantă</a:t>
            </a:r>
            <a:r>
              <a:rPr lang="en-US" sz="2800" b="0" strike="noStrike" spc="-1" dirty="0">
                <a:solidFill>
                  <a:srgbClr val="000000"/>
                </a:solidFill>
                <a:uFill>
                  <a:solidFill>
                    <a:srgbClr val="FFFFFF"/>
                  </a:solidFill>
                </a:uFill>
                <a:latin typeface="Arial"/>
              </a:rPr>
              <a:t> a </a:t>
            </a:r>
            <a:r>
              <a:rPr lang="en-US" sz="2800" b="0" strike="noStrike" spc="-1" dirty="0" err="1">
                <a:solidFill>
                  <a:srgbClr val="000000"/>
                </a:solidFill>
                <a:uFill>
                  <a:solidFill>
                    <a:srgbClr val="FFFFFF"/>
                  </a:solidFill>
                </a:uFill>
                <a:latin typeface="Arial"/>
              </a:rPr>
              <a:t>învățării</a:t>
            </a:r>
            <a:r>
              <a:rPr lang="en-US" sz="2800" b="0" strike="noStrike" spc="-1" dirty="0">
                <a:solidFill>
                  <a:srgbClr val="000000"/>
                </a:solidFill>
                <a:uFill>
                  <a:solidFill>
                    <a:srgbClr val="FFFFFF"/>
                  </a:solidFill>
                </a:uFill>
                <a:latin typeface="Arial"/>
              </a:rPr>
              <a:t>?</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Îmbunătățirea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capacității</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generalizare</a:t>
            </a:r>
            <a:endParaRPr lang="en-US" sz="2800" b="0" strike="noStrike" spc="-1" dirty="0">
              <a:solidFill>
                <a:srgbClr val="000000"/>
              </a:solidFill>
              <a:uFill>
                <a:solidFill>
                  <a:srgbClr val="FFFFFF"/>
                </a:solidFill>
              </a:uFill>
              <a:latin typeface="Arial"/>
            </a:endParaRPr>
          </a:p>
        </p:txBody>
      </p:sp>
      <p:pic>
        <p:nvPicPr>
          <p:cNvPr id="166" name="Picture 165"/>
          <p:cNvPicPr/>
          <p:nvPr/>
        </p:nvPicPr>
        <p:blipFill>
          <a:blip r:embed="rId2"/>
          <a:stretch/>
        </p:blipFill>
        <p:spPr>
          <a:xfrm>
            <a:off x="1789920" y="3082680"/>
            <a:ext cx="6450480" cy="415008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La ce se referă învățarea automată?</a:t>
            </a:r>
          </a:p>
        </p:txBody>
      </p:sp>
      <p:sp>
        <p:nvSpPr>
          <p:cNvPr id="50"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600" b="0" strike="noStrike" spc="-1">
                <a:solidFill>
                  <a:srgbClr val="000000"/>
                </a:solidFill>
                <a:uFill>
                  <a:solidFill>
                    <a:srgbClr val="FFFFFF"/>
                  </a:solidFill>
                </a:uFill>
                <a:latin typeface="Arial"/>
              </a:rPr>
              <a:t>O mare parte din cercetători consideră că acest scop poate fi atins prin imitarea modului în care o oamenii învață</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600" b="1" strike="noStrike" spc="-1">
                <a:solidFill>
                  <a:srgbClr val="000000"/>
                </a:solidFill>
                <a:uFill>
                  <a:solidFill>
                    <a:srgbClr val="FFFFFF"/>
                  </a:solidFill>
                </a:uFill>
                <a:latin typeface="Arial"/>
              </a:rPr>
              <a:t>Învățarea automată</a:t>
            </a:r>
            <a:r>
              <a:rPr lang="en-US" sz="2600" b="0" strike="noStrike" spc="-1">
                <a:solidFill>
                  <a:srgbClr val="000000"/>
                </a:solidFill>
                <a:uFill>
                  <a:solidFill>
                    <a:srgbClr val="FFFFFF"/>
                  </a:solidFill>
                </a:uFill>
                <a:latin typeface="Arial"/>
              </a:rPr>
              <a:t> – domeniu care studiază modul în care calculatoarele pot fi înzestrate cu abilitatea de a învăța, fără ca aceasta să fie programată în mod explicit</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600" b="0" strike="noStrike" spc="-1">
                <a:solidFill>
                  <a:srgbClr val="000000"/>
                </a:solidFill>
                <a:uFill>
                  <a:solidFill>
                    <a:srgbClr val="FFFFFF"/>
                  </a:solidFill>
                </a:uFill>
                <a:latin typeface="Arial"/>
              </a:rPr>
              <a:t>În acest context, </a:t>
            </a:r>
            <a:r>
              <a:rPr lang="en-US" sz="2600" b="1" strike="noStrike" spc="-1">
                <a:solidFill>
                  <a:srgbClr val="000000"/>
                </a:solidFill>
                <a:uFill>
                  <a:solidFill>
                    <a:srgbClr val="FFFFFF"/>
                  </a:solidFill>
                </a:uFill>
                <a:latin typeface="Arial"/>
              </a:rPr>
              <a:t>învățare</a:t>
            </a:r>
            <a:r>
              <a:rPr lang="en-US" sz="2600" b="0" strike="noStrike" spc="-1">
                <a:solidFill>
                  <a:srgbClr val="000000"/>
                </a:solidFill>
                <a:uFill>
                  <a:solidFill>
                    <a:srgbClr val="FFFFFF"/>
                  </a:solidFill>
                </a:uFill>
                <a:latin typeface="Arial"/>
              </a:rPr>
              <a:t> se referă la recunoașterea unor forme / structuri (patterns) complexe și la luarea deciziilor inteligente bazate pe observațiile din </a:t>
            </a:r>
            <a:r>
              <a:rPr lang="en-US" sz="2600" b="1" strike="noStrike" spc="-1">
                <a:solidFill>
                  <a:srgbClr val="000000"/>
                </a:solidFill>
                <a:uFill>
                  <a:solidFill>
                    <a:srgbClr val="FFFFFF"/>
                  </a:solidFill>
                </a:uFill>
                <a:latin typeface="Arial"/>
              </a:rPr>
              <a:t>date</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8" name="TextShape 2"/>
          <p:cNvSpPr txBox="1"/>
          <p:nvPr/>
        </p:nvSpPr>
        <p:spPr>
          <a:xfrm>
            <a:off x="504000" y="158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err="1">
                <a:solidFill>
                  <a:srgbClr val="000000"/>
                </a:solidFill>
                <a:uFill>
                  <a:solidFill>
                    <a:srgbClr val="FFFFFF"/>
                  </a:solidFill>
                </a:uFill>
                <a:latin typeface="Arial"/>
              </a:rPr>
              <a:t>Exemplu</a:t>
            </a:r>
            <a:r>
              <a:rPr lang="en-US" sz="3200" b="0" strike="noStrike" spc="-1" dirty="0">
                <a:solidFill>
                  <a:srgbClr val="000000"/>
                </a:solidFill>
                <a:uFill>
                  <a:solidFill>
                    <a:srgbClr val="FFFFFF"/>
                  </a:solidFill>
                </a:uFill>
                <a:latin typeface="Arial"/>
              </a:rPr>
              <a:t> 1: </a:t>
            </a:r>
            <a:r>
              <a:rPr lang="en-US" sz="3200" b="0" strike="noStrike" spc="-1" dirty="0" err="1">
                <a:solidFill>
                  <a:srgbClr val="000000"/>
                </a:solidFill>
                <a:uFill>
                  <a:solidFill>
                    <a:srgbClr val="FFFFFF"/>
                  </a:solidFill>
                </a:uFill>
                <a:latin typeface="Arial"/>
              </a:rPr>
              <a:t>problemă</a:t>
            </a:r>
            <a:r>
              <a:rPr lang="en-US" sz="3200" b="0" strike="noStrike" spc="-1" dirty="0">
                <a:solidFill>
                  <a:srgbClr val="000000"/>
                </a:solidFill>
                <a:uFill>
                  <a:solidFill>
                    <a:srgbClr val="FFFFFF"/>
                  </a:solidFill>
                </a:uFill>
                <a:latin typeface="Arial"/>
              </a:rPr>
              <a:t> de </a:t>
            </a:r>
            <a:r>
              <a:rPr lang="en-US" sz="3200" b="0" strike="noStrike" spc="-1" dirty="0" err="1">
                <a:solidFill>
                  <a:srgbClr val="000000"/>
                </a:solidFill>
                <a:uFill>
                  <a:solidFill>
                    <a:srgbClr val="FFFFFF"/>
                  </a:solidFill>
                </a:uFill>
                <a:latin typeface="Arial"/>
              </a:rPr>
              <a:t>regresie</a:t>
            </a:r>
            <a:endParaRPr lang="en-US" sz="3200" b="0" strike="noStrike" spc="-1" dirty="0">
              <a:solidFill>
                <a:srgbClr val="000000"/>
              </a:solidFill>
              <a:uFill>
                <a:solidFill>
                  <a:srgbClr val="FFFFFF"/>
                </a:solidFill>
              </a:uFill>
              <a:latin typeface="Arial"/>
            </a:endParaRPr>
          </a:p>
        </p:txBody>
      </p:sp>
      <p:pic>
        <p:nvPicPr>
          <p:cNvPr id="169" name="Picture 168"/>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71" name="TextShape 2"/>
          <p:cNvSpPr txBox="1"/>
          <p:nvPr/>
        </p:nvSpPr>
        <p:spPr>
          <a:xfrm>
            <a:off x="504000" y="158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Exemplu 2: problemă de clasificare</a:t>
            </a:r>
          </a:p>
        </p:txBody>
      </p:sp>
      <p:pic>
        <p:nvPicPr>
          <p:cNvPr id="172" name="Picture 171"/>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Îmbunătățirea capacității de generalizare</a:t>
            </a:r>
          </a:p>
        </p:txBody>
      </p:sp>
      <p:sp>
        <p:nvSpPr>
          <p:cNvPr id="174" name="TextShape 2"/>
          <p:cNvSpPr txBox="1"/>
          <p:nvPr/>
        </p:nvSpPr>
        <p:spPr>
          <a:xfrm>
            <a:off x="504000" y="1769040"/>
            <a:ext cx="9071640" cy="4384440"/>
          </a:xfrm>
          <a:prstGeom prst="rect">
            <a:avLst/>
          </a:prstGeom>
          <a:noFill/>
          <a:ln>
            <a:noFill/>
          </a:ln>
        </p:spPr>
        <p:txBody>
          <a:bodyPr lIns="0" tIns="0" rIns="0" bIns="0"/>
          <a:lstStyle/>
          <a:p>
            <a:pPr marL="108000">
              <a:spcAft>
                <a:spcPts val="1414"/>
              </a:spcAft>
              <a:buClr>
                <a:srgbClr val="000000"/>
              </a:buClr>
              <a:buSzPct val="45000"/>
            </a:pPr>
            <a:r>
              <a:rPr lang="en-US" sz="2800" b="1" strike="noStrike" spc="-1" dirty="0">
                <a:solidFill>
                  <a:srgbClr val="000000"/>
                </a:solidFill>
                <a:uFill>
                  <a:solidFill>
                    <a:srgbClr val="FFFFFF"/>
                  </a:solidFill>
                </a:uFill>
                <a:latin typeface="Arial"/>
              </a:rPr>
              <a:t>Early stopping</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Oprirea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învățării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atunci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când</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observăm</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eroarea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validare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începe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crească</a:t>
            </a:r>
            <a:endParaRPr lang="en-US" sz="2800" b="0" strike="noStrike" spc="-1" dirty="0">
              <a:solidFill>
                <a:srgbClr val="000000"/>
              </a:solidFill>
              <a:uFill>
                <a:solidFill>
                  <a:srgbClr val="FFFFFF"/>
                </a:solidFill>
              </a:uFill>
              <a:latin typeface="Arial"/>
            </a:endParaRPr>
          </a:p>
          <a:p>
            <a:pPr marL="108000">
              <a:spcAft>
                <a:spcPts val="1414"/>
              </a:spcAft>
              <a:buClr>
                <a:srgbClr val="000000"/>
              </a:buClr>
              <a:buSzPct val="45000"/>
            </a:pPr>
            <a:r>
              <a:rPr lang="en-US" sz="2800" b="1" strike="noStrike" spc="-1" dirty="0" err="1">
                <a:solidFill>
                  <a:srgbClr val="000000"/>
                </a:solidFill>
                <a:uFill>
                  <a:solidFill>
                    <a:srgbClr val="FFFFFF"/>
                  </a:solidFill>
                </a:uFill>
                <a:latin typeface="Arial"/>
              </a:rPr>
              <a:t>Regularizare</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Adăugarea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unui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termen</a:t>
            </a:r>
            <a:r>
              <a:rPr lang="en-US" sz="2800" b="0" strike="noStrike" spc="-1" dirty="0">
                <a:solidFill>
                  <a:srgbClr val="000000"/>
                </a:solidFill>
                <a:uFill>
                  <a:solidFill>
                    <a:srgbClr val="FFFFFF"/>
                  </a:solidFill>
                </a:uFill>
                <a:latin typeface="Arial"/>
              </a:rPr>
              <a:t> care </a:t>
            </a:r>
            <a:r>
              <a:rPr lang="en-US" sz="2800" b="0" strike="noStrike" spc="-1" dirty="0" err="1">
                <a:solidFill>
                  <a:srgbClr val="000000"/>
                </a:solidFill>
                <a:uFill>
                  <a:solidFill>
                    <a:srgbClr val="FFFFFF"/>
                  </a:solidFill>
                </a:uFill>
                <a:latin typeface="Arial"/>
              </a:rPr>
              <a:t>să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penalizeze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complexitatea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funcției</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învățare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impunând</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restricții</a:t>
            </a:r>
            <a:r>
              <a:rPr lang="en-US" sz="2800" b="0" strike="noStrike" spc="-1" dirty="0">
                <a:solidFill>
                  <a:srgbClr val="000000"/>
                </a:solidFill>
                <a:uFill>
                  <a:solidFill>
                    <a:srgbClr val="FFFFFF"/>
                  </a:solidFill>
                </a:uFill>
                <a:latin typeface="Arial"/>
              </a:rPr>
              <a:t> de smoothness </a:t>
            </a:r>
            <a:r>
              <a:rPr lang="en-US" sz="2800" b="0" strike="noStrike" spc="-1" dirty="0" err="1">
                <a:solidFill>
                  <a:srgbClr val="000000"/>
                </a:solidFill>
                <a:uFill>
                  <a:solidFill>
                    <a:srgbClr val="FFFFFF"/>
                  </a:solidFill>
                </a:uFill>
                <a:latin typeface="Arial"/>
              </a:rPr>
              <a:t>sau</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limite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asupra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normei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vectorului</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ponderi</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175" name="Picture 174"/>
          <p:cNvPicPr/>
          <p:nvPr/>
        </p:nvPicPr>
        <p:blipFill>
          <a:blip r:embed="rId2"/>
          <a:stretch/>
        </p:blipFill>
        <p:spPr>
          <a:xfrm>
            <a:off x="2663640" y="5742424"/>
            <a:ext cx="4776120" cy="112968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438120" y="285264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Evaluare performanței</a:t>
            </a:r>
          </a:p>
        </p:txBody>
      </p:sp>
      <p:sp>
        <p:nvSpPr>
          <p:cNvPr id="177" name="TextShape 2"/>
          <p:cNvSpPr txBox="1"/>
          <p:nvPr/>
        </p:nvSpPr>
        <p:spPr>
          <a:xfrm>
            <a:off x="181800" y="1692720"/>
            <a:ext cx="9327960" cy="522216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179" name="TextShape 2"/>
          <p:cNvSpPr txBox="1"/>
          <p:nvPr/>
        </p:nvSpPr>
        <p:spPr>
          <a:xfrm>
            <a:off x="504000" y="1985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Măsurăm</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acuratețea</a:t>
            </a:r>
            <a:r>
              <a:rPr lang="en-US" sz="2800" b="0" strike="noStrike" spc="-1" dirty="0">
                <a:solidFill>
                  <a:srgbClr val="000000"/>
                </a:solidFill>
                <a:uFill>
                  <a:solidFill>
                    <a:srgbClr val="FFFFFF"/>
                  </a:solidFill>
                </a:uFill>
                <a:latin typeface="Arial"/>
              </a:rPr>
              <a:t> / </a:t>
            </a:r>
            <a:r>
              <a:rPr lang="en-US" sz="2800" b="0" strike="noStrike" spc="-1" dirty="0" err="1">
                <a:solidFill>
                  <a:srgbClr val="000000"/>
                </a:solidFill>
                <a:uFill>
                  <a:solidFill>
                    <a:srgbClr val="FFFFFF"/>
                  </a:solidFill>
                </a:uFill>
                <a:latin typeface="Arial"/>
              </a:rPr>
              <a:t>eroarea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datele</a:t>
            </a:r>
            <a:r>
              <a:rPr lang="en-US" sz="2800" b="0" strike="noStrike" spc="-1" dirty="0">
                <a:solidFill>
                  <a:srgbClr val="000000"/>
                </a:solidFill>
                <a:uFill>
                  <a:solidFill>
                    <a:srgbClr val="FFFFFF"/>
                  </a:solidFill>
                </a:uFill>
                <a:latin typeface="Arial"/>
              </a:rPr>
              <a:t> de test:</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Acuratețea</a:t>
            </a:r>
            <a:r>
              <a:rPr lang="en-US" sz="2800" b="0" strike="noStrike" spc="-1" dirty="0">
                <a:solidFill>
                  <a:srgbClr val="000000"/>
                </a:solidFill>
                <a:uFill>
                  <a:solidFill>
                    <a:srgbClr val="FFFFFF"/>
                  </a:solidFill>
                </a:uFill>
                <a:latin typeface="Arial"/>
              </a:rPr>
              <a:t>: 4 </a:t>
            </a:r>
            <a:r>
              <a:rPr lang="en-US" sz="2800" b="0" strike="noStrike" spc="-1" dirty="0" err="1">
                <a:solidFill>
                  <a:srgbClr val="000000"/>
                </a:solidFill>
                <a:uFill>
                  <a:solidFill>
                    <a:srgbClr val="FFFFFF"/>
                  </a:solidFill>
                </a:uFill>
                <a:latin typeface="Arial"/>
              </a:rPr>
              <a:t>corecte</a:t>
            </a:r>
            <a:r>
              <a:rPr lang="en-US" sz="2800" b="0" strike="noStrike" spc="-1" dirty="0">
                <a:solidFill>
                  <a:srgbClr val="000000"/>
                </a:solidFill>
                <a:uFill>
                  <a:solidFill>
                    <a:srgbClr val="FFFFFF"/>
                  </a:solidFill>
                </a:uFill>
                <a:latin typeface="Arial"/>
              </a:rPr>
              <a:t> din 6 = 66.67%</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Eroarea</a:t>
            </a:r>
            <a:r>
              <a:rPr lang="en-US" sz="2800" b="0" strike="noStrike" spc="-1" dirty="0">
                <a:solidFill>
                  <a:srgbClr val="000000"/>
                </a:solidFill>
                <a:uFill>
                  <a:solidFill>
                    <a:srgbClr val="FFFFFF"/>
                  </a:solidFill>
                </a:uFill>
                <a:latin typeface="Arial"/>
              </a:rPr>
              <a:t>: 2 </a:t>
            </a:r>
            <a:r>
              <a:rPr lang="en-US" sz="2800" b="0" strike="noStrike" spc="-1" dirty="0" err="1">
                <a:solidFill>
                  <a:srgbClr val="000000"/>
                </a:solidFill>
                <a:uFill>
                  <a:solidFill>
                    <a:srgbClr val="FFFFFF"/>
                  </a:solidFill>
                </a:uFill>
                <a:latin typeface="Arial"/>
              </a:rPr>
              <a:t>greșite</a:t>
            </a:r>
            <a:r>
              <a:rPr lang="en-US" sz="2800" b="0" strike="noStrike" spc="-1" dirty="0">
                <a:solidFill>
                  <a:srgbClr val="000000"/>
                </a:solidFill>
                <a:uFill>
                  <a:solidFill>
                    <a:srgbClr val="FFFFFF"/>
                  </a:solidFill>
                </a:uFill>
                <a:latin typeface="Arial"/>
              </a:rPr>
              <a:t> din 6 = 33.33% </a:t>
            </a:r>
          </a:p>
        </p:txBody>
      </p:sp>
      <p:pic>
        <p:nvPicPr>
          <p:cNvPr id="180" name="Picture 179"/>
          <p:cNvPicPr/>
          <p:nvPr/>
        </p:nvPicPr>
        <p:blipFill>
          <a:blip r:embed="rId2"/>
          <a:stretch/>
        </p:blipFill>
        <p:spPr>
          <a:xfrm>
            <a:off x="6677640" y="3566160"/>
            <a:ext cx="1790280" cy="1172880"/>
          </a:xfrm>
          <a:prstGeom prst="rect">
            <a:avLst/>
          </a:prstGeom>
          <a:ln>
            <a:noFill/>
          </a:ln>
        </p:spPr>
      </p:pic>
      <p:pic>
        <p:nvPicPr>
          <p:cNvPr id="181" name="Picture 180"/>
          <p:cNvPicPr/>
          <p:nvPr/>
        </p:nvPicPr>
        <p:blipFill>
          <a:blip r:embed="rId3"/>
          <a:stretch/>
        </p:blipFill>
        <p:spPr>
          <a:xfrm>
            <a:off x="5176080" y="3340440"/>
            <a:ext cx="1402560" cy="1398600"/>
          </a:xfrm>
          <a:prstGeom prst="rect">
            <a:avLst/>
          </a:prstGeom>
          <a:ln>
            <a:noFill/>
          </a:ln>
        </p:spPr>
      </p:pic>
      <p:pic>
        <p:nvPicPr>
          <p:cNvPr id="182" name="Picture 181"/>
          <p:cNvPicPr/>
          <p:nvPr/>
        </p:nvPicPr>
        <p:blipFill>
          <a:blip r:embed="rId4"/>
          <a:stretch/>
        </p:blipFill>
        <p:spPr>
          <a:xfrm>
            <a:off x="3527640" y="3653280"/>
            <a:ext cx="1521000" cy="1153440"/>
          </a:xfrm>
          <a:prstGeom prst="rect">
            <a:avLst/>
          </a:prstGeom>
          <a:ln>
            <a:noFill/>
          </a:ln>
        </p:spPr>
      </p:pic>
      <p:pic>
        <p:nvPicPr>
          <p:cNvPr id="183" name="Picture 182"/>
          <p:cNvPicPr/>
          <p:nvPr/>
        </p:nvPicPr>
        <p:blipFill>
          <a:blip r:embed="rId5"/>
          <a:stretch/>
        </p:blipFill>
        <p:spPr>
          <a:xfrm>
            <a:off x="382320" y="3602880"/>
            <a:ext cx="1704240" cy="1136160"/>
          </a:xfrm>
          <a:prstGeom prst="rect">
            <a:avLst/>
          </a:prstGeom>
          <a:ln>
            <a:noFill/>
          </a:ln>
        </p:spPr>
      </p:pic>
      <p:pic>
        <p:nvPicPr>
          <p:cNvPr id="184" name="Picture 183"/>
          <p:cNvPicPr/>
          <p:nvPr/>
        </p:nvPicPr>
        <p:blipFill>
          <a:blip r:embed="rId6"/>
          <a:stretch/>
        </p:blipFill>
        <p:spPr>
          <a:xfrm>
            <a:off x="2199960" y="3123360"/>
            <a:ext cx="1222200" cy="1615680"/>
          </a:xfrm>
          <a:prstGeom prst="rect">
            <a:avLst/>
          </a:prstGeom>
          <a:ln>
            <a:noFill/>
          </a:ln>
        </p:spPr>
      </p:pic>
      <p:pic>
        <p:nvPicPr>
          <p:cNvPr id="185" name="Picture 184"/>
          <p:cNvPicPr/>
          <p:nvPr/>
        </p:nvPicPr>
        <p:blipFill>
          <a:blip r:embed="rId7"/>
          <a:stretch/>
        </p:blipFill>
        <p:spPr>
          <a:xfrm>
            <a:off x="8628480" y="3166200"/>
            <a:ext cx="1051560" cy="1572840"/>
          </a:xfrm>
          <a:prstGeom prst="rect">
            <a:avLst/>
          </a:prstGeom>
          <a:ln>
            <a:noFill/>
          </a:ln>
        </p:spPr>
      </p:pic>
      <p:sp>
        <p:nvSpPr>
          <p:cNvPr id="186" name="CustomShape 3"/>
          <p:cNvSpPr/>
          <p:nvPr/>
        </p:nvSpPr>
        <p:spPr>
          <a:xfrm>
            <a:off x="2253240" y="453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87" name="CustomShape 4"/>
          <p:cNvSpPr/>
          <p:nvPr/>
        </p:nvSpPr>
        <p:spPr>
          <a:xfrm>
            <a:off x="7173720" y="451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88" name="CustomShape 5"/>
          <p:cNvSpPr/>
          <p:nvPr/>
        </p:nvSpPr>
        <p:spPr>
          <a:xfrm>
            <a:off x="76752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189" name="CustomShape 6"/>
          <p:cNvSpPr/>
          <p:nvPr/>
        </p:nvSpPr>
        <p:spPr>
          <a:xfrm>
            <a:off x="874224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90" name="CustomShape 7"/>
          <p:cNvSpPr/>
          <p:nvPr/>
        </p:nvSpPr>
        <p:spPr>
          <a:xfrm>
            <a:off x="5317560" y="453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91" name="CustomShape 8"/>
          <p:cNvSpPr/>
          <p:nvPr/>
        </p:nvSpPr>
        <p:spPr>
          <a:xfrm>
            <a:off x="3727440" y="453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193" name="TextShape 2"/>
          <p:cNvSpPr txBox="1"/>
          <p:nvPr/>
        </p:nvSpPr>
        <p:spPr>
          <a:xfrm>
            <a:off x="322920" y="1712208"/>
            <a:ext cx="5076315" cy="497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dirty="0" err="1" smtClean="0">
                <a:solidFill>
                  <a:srgbClr val="000000"/>
                </a:solidFill>
                <a:uFill>
                  <a:solidFill>
                    <a:srgbClr val="FFFFFF"/>
                  </a:solidFill>
                </a:uFill>
                <a:latin typeface="Arial"/>
              </a:rPr>
              <a:t>Construim</a:t>
            </a:r>
            <a:r>
              <a:rPr lang="en-US" sz="2400" b="0" strike="noStrike" spc="-1" dirty="0" smtClean="0">
                <a:solidFill>
                  <a:srgbClr val="000000"/>
                </a:solidFill>
                <a:uFill>
                  <a:solidFill>
                    <a:srgbClr val="FFFFFF"/>
                  </a:solidFill>
                </a:uFill>
                <a:latin typeface="Arial"/>
              </a:rPr>
              <a:t> </a:t>
            </a:r>
            <a:r>
              <a:rPr lang="en-US" sz="2400" b="0" strike="noStrike" spc="-1" dirty="0" err="1">
                <a:solidFill>
                  <a:srgbClr val="000000"/>
                </a:solidFill>
                <a:uFill>
                  <a:solidFill>
                    <a:srgbClr val="FFFFFF"/>
                  </a:solidFill>
                </a:uFill>
                <a:latin typeface="Arial"/>
              </a:rPr>
              <a:t>matricea</a:t>
            </a:r>
            <a:r>
              <a:rPr lang="en-US" sz="2400" b="0" strike="noStrike" spc="-1" dirty="0">
                <a:solidFill>
                  <a:srgbClr val="000000"/>
                </a:solidFill>
                <a:uFill>
                  <a:solidFill>
                    <a:srgbClr val="FFFFFF"/>
                  </a:solidFill>
                </a:uFill>
                <a:latin typeface="Arial"/>
              </a:rPr>
              <a:t> de </a:t>
            </a:r>
            <a:r>
              <a:rPr lang="en-US" sz="2400" b="0" strike="noStrike" spc="-1" dirty="0" err="1">
                <a:solidFill>
                  <a:srgbClr val="000000"/>
                </a:solidFill>
                <a:uFill>
                  <a:solidFill>
                    <a:srgbClr val="FFFFFF"/>
                  </a:solidFill>
                </a:uFill>
                <a:latin typeface="Arial"/>
              </a:rPr>
              <a:t>confuzie</a:t>
            </a:r>
            <a:endParaRPr lang="en-US" sz="2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smtClean="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200" b="0" strike="noStrike" spc="-1" dirty="0" err="1" smtClean="0">
                <a:solidFill>
                  <a:srgbClr val="000000"/>
                </a:solidFill>
                <a:uFill>
                  <a:solidFill>
                    <a:srgbClr val="FFFFFF"/>
                  </a:solidFill>
                </a:uFill>
                <a:latin typeface="Arial"/>
              </a:rPr>
              <a:t>Acuratețea</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suma</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elementelor</a:t>
            </a:r>
            <a:r>
              <a:rPr lang="en-US" sz="2200" b="0" strike="noStrike" spc="-1" dirty="0">
                <a:solidFill>
                  <a:srgbClr val="000000"/>
                </a:solidFill>
                <a:uFill>
                  <a:solidFill>
                    <a:srgbClr val="FFFFFF"/>
                  </a:solidFill>
                </a:uFill>
                <a:latin typeface="Arial"/>
              </a:rPr>
              <a:t> </a:t>
            </a:r>
            <a:r>
              <a:rPr lang="en-US" sz="2200" b="0" strike="noStrike" spc="-1" dirty="0" smtClean="0">
                <a:solidFill>
                  <a:srgbClr val="000000"/>
                </a:solidFill>
                <a:uFill>
                  <a:solidFill>
                    <a:srgbClr val="FFFFFF"/>
                  </a:solidFill>
                </a:uFill>
                <a:latin typeface="Arial"/>
              </a:rPr>
              <a:t>de </a:t>
            </a:r>
            <a:r>
              <a:rPr lang="en-US" sz="2200" b="0" strike="noStrike" spc="-1" dirty="0" err="1">
                <a:solidFill>
                  <a:srgbClr val="000000"/>
                </a:solidFill>
                <a:uFill>
                  <a:solidFill>
                    <a:srgbClr val="FFFFFF"/>
                  </a:solidFill>
                </a:uFill>
                <a:latin typeface="Arial"/>
              </a:rPr>
              <a:t>pe</a:t>
            </a:r>
            <a:r>
              <a:rPr lang="en-US" sz="2200" b="0" strike="noStrike" spc="-1" dirty="0">
                <a:solidFill>
                  <a:srgbClr val="000000"/>
                </a:solidFill>
                <a:uFill>
                  <a:solidFill>
                    <a:srgbClr val="FFFFFF"/>
                  </a:solidFill>
                </a:uFill>
                <a:latin typeface="Arial"/>
              </a:rPr>
              <a:t> </a:t>
            </a:r>
            <a:r>
              <a:rPr lang="en-US" sz="2200" b="0" strike="noStrike" spc="-1" dirty="0" err="1" smtClean="0">
                <a:solidFill>
                  <a:srgbClr val="000000"/>
                </a:solidFill>
                <a:uFill>
                  <a:solidFill>
                    <a:srgbClr val="FFFFFF"/>
                  </a:solidFill>
                </a:uFill>
                <a:latin typeface="Arial"/>
              </a:rPr>
              <a:t>diagonală</a:t>
            </a:r>
            <a:r>
              <a:rPr lang="en-US" sz="2200" b="0" strike="noStrike" spc="-1" dirty="0" smtClean="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principală</a:t>
            </a:r>
            <a:r>
              <a:rPr lang="en-US" sz="2200" b="0" strike="noStrike" spc="-1" dirty="0">
                <a:solidFill>
                  <a:srgbClr val="000000"/>
                </a:solidFill>
                <a:uFill>
                  <a:solidFill>
                    <a:srgbClr val="FFFFFF"/>
                  </a:solidFill>
                </a:uFill>
                <a:latin typeface="Arial"/>
              </a:rPr>
              <a:t> supra </a:t>
            </a:r>
            <a:r>
              <a:rPr lang="en-US" sz="2200" b="0" strike="noStrike" spc="-1" dirty="0" err="1">
                <a:solidFill>
                  <a:srgbClr val="000000"/>
                </a:solidFill>
                <a:uFill>
                  <a:solidFill>
                    <a:srgbClr val="FFFFFF"/>
                  </a:solidFill>
                </a:uFill>
                <a:latin typeface="Arial"/>
              </a:rPr>
              <a:t>numărul</a:t>
            </a:r>
            <a:r>
              <a:rPr lang="en-US" sz="2200" b="0" strike="noStrike" spc="-1" dirty="0">
                <a:solidFill>
                  <a:srgbClr val="000000"/>
                </a:solidFill>
                <a:uFill>
                  <a:solidFill>
                    <a:srgbClr val="FFFFFF"/>
                  </a:solidFill>
                </a:uFill>
                <a:latin typeface="Arial"/>
              </a:rPr>
              <a:t> </a:t>
            </a:r>
            <a:r>
              <a:rPr lang="en-US" sz="2200" b="0" strike="noStrike" spc="-1" dirty="0" smtClean="0">
                <a:solidFill>
                  <a:srgbClr val="000000"/>
                </a:solidFill>
                <a:uFill>
                  <a:solidFill>
                    <a:srgbClr val="FFFFFF"/>
                  </a:solidFill>
                </a:uFill>
                <a:latin typeface="Arial"/>
              </a:rPr>
              <a:t>de </a:t>
            </a:r>
            <a:r>
              <a:rPr lang="en-US" sz="2200" b="0" strike="noStrike" spc="-1" dirty="0" err="1">
                <a:solidFill>
                  <a:srgbClr val="000000"/>
                </a:solidFill>
                <a:uFill>
                  <a:solidFill>
                    <a:srgbClr val="FFFFFF"/>
                  </a:solidFill>
                </a:uFill>
                <a:latin typeface="Arial"/>
              </a:rPr>
              <a:t>componente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diferite</a:t>
            </a:r>
            <a:r>
              <a:rPr lang="en-US" sz="2200" b="0" strike="noStrike" spc="-1" dirty="0">
                <a:solidFill>
                  <a:srgbClr val="000000"/>
                </a:solidFill>
                <a:uFill>
                  <a:solidFill>
                    <a:srgbClr val="FFFFFF"/>
                  </a:solidFill>
                </a:uFill>
                <a:latin typeface="Arial"/>
              </a:rPr>
              <a:t> de zero (4/6)</a:t>
            </a:r>
          </a:p>
          <a:p>
            <a:pPr marL="432000" indent="-324000">
              <a:spcAft>
                <a:spcPts val="1414"/>
              </a:spcAft>
              <a:buClr>
                <a:srgbClr val="000000"/>
              </a:buClr>
              <a:buSzPct val="45000"/>
              <a:buFont typeface="Wingdings" charset="2"/>
              <a:buChar char=""/>
            </a:pPr>
            <a:r>
              <a:rPr lang="en-US" sz="2200" b="0" strike="noStrike" spc="-1" dirty="0" err="1">
                <a:solidFill>
                  <a:srgbClr val="000000"/>
                </a:solidFill>
                <a:uFill>
                  <a:solidFill>
                    <a:srgbClr val="FFFFFF"/>
                  </a:solidFill>
                </a:uFill>
                <a:latin typeface="Arial"/>
              </a:rPr>
              <a:t>Eroarea</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suma</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elementelor</a:t>
            </a:r>
            <a:r>
              <a:rPr lang="en-US" sz="2200" b="0" strike="noStrike" spc="-1" dirty="0">
                <a:solidFill>
                  <a:srgbClr val="000000"/>
                </a:solidFill>
                <a:uFill>
                  <a:solidFill>
                    <a:srgbClr val="FFFFFF"/>
                  </a:solidFill>
                </a:uFill>
                <a:latin typeface="Arial"/>
              </a:rPr>
              <a:t> </a:t>
            </a:r>
            <a:r>
              <a:rPr lang="en-US" sz="2200" b="0" strike="noStrike" spc="-1" dirty="0" err="1" smtClean="0">
                <a:solidFill>
                  <a:srgbClr val="000000"/>
                </a:solidFill>
                <a:uFill>
                  <a:solidFill>
                    <a:srgbClr val="FFFFFF"/>
                  </a:solidFill>
                </a:uFill>
                <a:latin typeface="Arial"/>
              </a:rPr>
              <a:t>rămase</a:t>
            </a:r>
            <a:r>
              <a:rPr lang="en-US" sz="2200" b="0" strike="noStrike" spc="-1" dirty="0" smtClean="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în</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afara</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diagonalei</a:t>
            </a:r>
            <a:r>
              <a:rPr lang="en-US" sz="2200" b="0" strike="noStrike" spc="-1" dirty="0">
                <a:solidFill>
                  <a:srgbClr val="000000"/>
                </a:solidFill>
                <a:uFill>
                  <a:solidFill>
                    <a:srgbClr val="FFFFFF"/>
                  </a:solidFill>
                </a:uFill>
                <a:latin typeface="Arial"/>
              </a:rPr>
              <a:t> supra </a:t>
            </a:r>
            <a:r>
              <a:rPr lang="en-US" sz="2200" b="0" strike="noStrike" spc="-1" dirty="0" err="1">
                <a:solidFill>
                  <a:srgbClr val="000000"/>
                </a:solidFill>
                <a:uFill>
                  <a:solidFill>
                    <a:srgbClr val="FFFFFF"/>
                  </a:solidFill>
                </a:uFill>
                <a:latin typeface="Arial"/>
              </a:rPr>
              <a:t>numărul</a:t>
            </a:r>
            <a:r>
              <a:rPr lang="en-US" sz="2200" b="0" strike="noStrike" spc="-1" dirty="0">
                <a:solidFill>
                  <a:srgbClr val="000000"/>
                </a:solidFill>
                <a:uFill>
                  <a:solidFill>
                    <a:srgbClr val="FFFFFF"/>
                  </a:solidFill>
                </a:uFill>
                <a:latin typeface="Arial"/>
              </a:rPr>
              <a:t> </a:t>
            </a:r>
            <a:r>
              <a:rPr lang="en-US" sz="2200" b="0" strike="noStrike" spc="-1" dirty="0" smtClean="0">
                <a:solidFill>
                  <a:srgbClr val="000000"/>
                </a:solidFill>
                <a:uFill>
                  <a:solidFill>
                    <a:srgbClr val="FFFFFF"/>
                  </a:solidFill>
                </a:uFill>
                <a:latin typeface="Arial"/>
              </a:rPr>
              <a:t>de </a:t>
            </a:r>
            <a:r>
              <a:rPr lang="en-US" sz="2200" b="0" strike="noStrike" spc="-1" dirty="0" err="1">
                <a:solidFill>
                  <a:srgbClr val="000000"/>
                </a:solidFill>
                <a:uFill>
                  <a:solidFill>
                    <a:srgbClr val="FFFFFF"/>
                  </a:solidFill>
                </a:uFill>
                <a:latin typeface="Arial"/>
              </a:rPr>
              <a:t>componente</a:t>
            </a:r>
            <a:r>
              <a:rPr lang="en-US" sz="2200" b="0" strike="noStrike" spc="-1" dirty="0">
                <a:solidFill>
                  <a:srgbClr val="000000"/>
                </a:solidFill>
                <a:uFill>
                  <a:solidFill>
                    <a:srgbClr val="FFFFFF"/>
                  </a:solidFill>
                </a:uFill>
                <a:latin typeface="Arial"/>
              </a:rPr>
              <a:t> </a:t>
            </a:r>
            <a:r>
              <a:rPr lang="en-US" sz="2200" b="0" strike="noStrike" spc="-1" dirty="0" err="1">
                <a:solidFill>
                  <a:srgbClr val="000000"/>
                </a:solidFill>
                <a:uFill>
                  <a:solidFill>
                    <a:srgbClr val="FFFFFF"/>
                  </a:solidFill>
                </a:uFill>
                <a:latin typeface="Arial"/>
              </a:rPr>
              <a:t>diferite</a:t>
            </a:r>
            <a:r>
              <a:rPr lang="en-US" sz="2200" b="0" strike="noStrike" spc="-1" dirty="0">
                <a:solidFill>
                  <a:srgbClr val="000000"/>
                </a:solidFill>
                <a:uFill>
                  <a:solidFill>
                    <a:srgbClr val="FFFFFF"/>
                  </a:solidFill>
                </a:uFill>
                <a:latin typeface="Arial"/>
              </a:rPr>
              <a:t> de zero (2/6)</a:t>
            </a:r>
          </a:p>
        </p:txBody>
      </p:sp>
      <p:pic>
        <p:nvPicPr>
          <p:cNvPr id="194" name="Picture 193"/>
          <p:cNvPicPr/>
          <p:nvPr/>
        </p:nvPicPr>
        <p:blipFill>
          <a:blip r:embed="rId2"/>
          <a:stretch/>
        </p:blipFill>
        <p:spPr>
          <a:xfrm>
            <a:off x="6677640" y="2810160"/>
            <a:ext cx="1790280" cy="1172880"/>
          </a:xfrm>
          <a:prstGeom prst="rect">
            <a:avLst/>
          </a:prstGeom>
          <a:ln>
            <a:noFill/>
          </a:ln>
        </p:spPr>
      </p:pic>
      <p:pic>
        <p:nvPicPr>
          <p:cNvPr id="195" name="Picture 194"/>
          <p:cNvPicPr/>
          <p:nvPr/>
        </p:nvPicPr>
        <p:blipFill>
          <a:blip r:embed="rId3"/>
          <a:stretch/>
        </p:blipFill>
        <p:spPr>
          <a:xfrm>
            <a:off x="5176080" y="2584440"/>
            <a:ext cx="1402560" cy="1398600"/>
          </a:xfrm>
          <a:prstGeom prst="rect">
            <a:avLst/>
          </a:prstGeom>
          <a:ln>
            <a:noFill/>
          </a:ln>
        </p:spPr>
      </p:pic>
      <p:pic>
        <p:nvPicPr>
          <p:cNvPr id="196" name="Picture 195"/>
          <p:cNvPicPr/>
          <p:nvPr/>
        </p:nvPicPr>
        <p:blipFill>
          <a:blip r:embed="rId4"/>
          <a:stretch/>
        </p:blipFill>
        <p:spPr>
          <a:xfrm>
            <a:off x="3527640" y="2897280"/>
            <a:ext cx="1521000" cy="1153440"/>
          </a:xfrm>
          <a:prstGeom prst="rect">
            <a:avLst/>
          </a:prstGeom>
          <a:ln>
            <a:noFill/>
          </a:ln>
        </p:spPr>
      </p:pic>
      <p:pic>
        <p:nvPicPr>
          <p:cNvPr id="197" name="Picture 196"/>
          <p:cNvPicPr/>
          <p:nvPr/>
        </p:nvPicPr>
        <p:blipFill>
          <a:blip r:embed="rId5"/>
          <a:stretch/>
        </p:blipFill>
        <p:spPr>
          <a:xfrm>
            <a:off x="382320" y="2846880"/>
            <a:ext cx="1704240" cy="1136160"/>
          </a:xfrm>
          <a:prstGeom prst="rect">
            <a:avLst/>
          </a:prstGeom>
          <a:ln>
            <a:noFill/>
          </a:ln>
        </p:spPr>
      </p:pic>
      <p:pic>
        <p:nvPicPr>
          <p:cNvPr id="198" name="Picture 197"/>
          <p:cNvPicPr/>
          <p:nvPr/>
        </p:nvPicPr>
        <p:blipFill>
          <a:blip r:embed="rId6"/>
          <a:stretch/>
        </p:blipFill>
        <p:spPr>
          <a:xfrm>
            <a:off x="2199960" y="2367360"/>
            <a:ext cx="1222200" cy="1615680"/>
          </a:xfrm>
          <a:prstGeom prst="rect">
            <a:avLst/>
          </a:prstGeom>
          <a:ln>
            <a:noFill/>
          </a:ln>
        </p:spPr>
      </p:pic>
      <p:pic>
        <p:nvPicPr>
          <p:cNvPr id="199" name="Picture 198"/>
          <p:cNvPicPr/>
          <p:nvPr/>
        </p:nvPicPr>
        <p:blipFill>
          <a:blip r:embed="rId7"/>
          <a:stretch/>
        </p:blipFill>
        <p:spPr>
          <a:xfrm>
            <a:off x="8628480" y="2410200"/>
            <a:ext cx="1051560" cy="1572840"/>
          </a:xfrm>
          <a:prstGeom prst="rect">
            <a:avLst/>
          </a:prstGeom>
          <a:ln>
            <a:noFill/>
          </a:ln>
        </p:spPr>
      </p:pic>
      <p:sp>
        <p:nvSpPr>
          <p:cNvPr id="200" name="CustomShape 3"/>
          <p:cNvSpPr/>
          <p:nvPr/>
        </p:nvSpPr>
        <p:spPr>
          <a:xfrm>
            <a:off x="2253240" y="3780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1" name="CustomShape 4"/>
          <p:cNvSpPr/>
          <p:nvPr/>
        </p:nvSpPr>
        <p:spPr>
          <a:xfrm>
            <a:off x="7173720" y="3760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2" name="CustomShape 5"/>
          <p:cNvSpPr/>
          <p:nvPr/>
        </p:nvSpPr>
        <p:spPr>
          <a:xfrm>
            <a:off x="76752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203" name="CustomShape 6"/>
          <p:cNvSpPr/>
          <p:nvPr/>
        </p:nvSpPr>
        <p:spPr>
          <a:xfrm>
            <a:off x="874224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4" name="CustomShape 7"/>
          <p:cNvSpPr/>
          <p:nvPr/>
        </p:nvSpPr>
        <p:spPr>
          <a:xfrm>
            <a:off x="5317560" y="3780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5" name="CustomShape 8"/>
          <p:cNvSpPr/>
          <p:nvPr/>
        </p:nvSpPr>
        <p:spPr>
          <a:xfrm>
            <a:off x="3727440" y="3777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06" name="Table 9"/>
          <p:cNvGraphicFramePr/>
          <p:nvPr>
            <p:extLst>
              <p:ext uri="{D42A27DB-BD31-4B8C-83A1-F6EECF244321}">
                <p14:modId xmlns:p14="http://schemas.microsoft.com/office/powerpoint/2010/main" val="703951263"/>
              </p:ext>
            </p:extLst>
          </p:nvPr>
        </p:nvGraphicFramePr>
        <p:xfrm>
          <a:off x="5559795" y="4587240"/>
          <a:ext cx="4304160" cy="1889760"/>
        </p:xfrm>
        <a:graphic>
          <a:graphicData uri="http://schemas.openxmlformats.org/drawingml/2006/table">
            <a:tbl>
              <a:tblPr/>
              <a:tblGrid>
                <a:gridCol w="1301760"/>
                <a:gridCol w="955440"/>
                <a:gridCol w="1004760"/>
                <a:gridCol w="1042200"/>
              </a:tblGrid>
              <a:tr h="66060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Actual</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Person</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33732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Person</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2</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6"/>
          <p:cNvPicPr/>
          <p:nvPr/>
        </p:nvPicPr>
        <p:blipFill>
          <a:blip r:embed="rId2"/>
          <a:stretch/>
        </p:blipFill>
        <p:spPr>
          <a:xfrm>
            <a:off x="6702480" y="3175560"/>
            <a:ext cx="1779120" cy="1186200"/>
          </a:xfrm>
          <a:prstGeom prst="rect">
            <a:avLst/>
          </a:prstGeom>
          <a:ln>
            <a:noFill/>
          </a:ln>
        </p:spPr>
      </p:pic>
      <p:sp>
        <p:nvSpPr>
          <p:cNvPr id="20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209" name="TextShape 2"/>
          <p:cNvSpPr txBox="1"/>
          <p:nvPr/>
        </p:nvSpPr>
        <p:spPr>
          <a:xfrm>
            <a:off x="504000" y="1877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Matricea de confuzie în cazul binar</a:t>
            </a: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p:txBody>
      </p:sp>
      <p:pic>
        <p:nvPicPr>
          <p:cNvPr id="210" name="Picture 209"/>
          <p:cNvPicPr/>
          <p:nvPr/>
        </p:nvPicPr>
        <p:blipFill>
          <a:blip r:embed="rId3"/>
          <a:stretch/>
        </p:blipFill>
        <p:spPr>
          <a:xfrm>
            <a:off x="5176080" y="2980440"/>
            <a:ext cx="1402560" cy="1398600"/>
          </a:xfrm>
          <a:prstGeom prst="rect">
            <a:avLst/>
          </a:prstGeom>
          <a:ln>
            <a:noFill/>
          </a:ln>
        </p:spPr>
      </p:pic>
      <p:pic>
        <p:nvPicPr>
          <p:cNvPr id="211" name="Picture 210"/>
          <p:cNvPicPr/>
          <p:nvPr/>
        </p:nvPicPr>
        <p:blipFill>
          <a:blip r:embed="rId4"/>
          <a:stretch/>
        </p:blipFill>
        <p:spPr>
          <a:xfrm>
            <a:off x="3527640" y="3293280"/>
            <a:ext cx="1521000" cy="1153440"/>
          </a:xfrm>
          <a:prstGeom prst="rect">
            <a:avLst/>
          </a:prstGeom>
          <a:ln>
            <a:noFill/>
          </a:ln>
        </p:spPr>
      </p:pic>
      <p:pic>
        <p:nvPicPr>
          <p:cNvPr id="212" name="Picture 211"/>
          <p:cNvPicPr/>
          <p:nvPr/>
        </p:nvPicPr>
        <p:blipFill>
          <a:blip r:embed="rId5"/>
          <a:stretch/>
        </p:blipFill>
        <p:spPr>
          <a:xfrm>
            <a:off x="382320" y="3242880"/>
            <a:ext cx="1704240" cy="1136160"/>
          </a:xfrm>
          <a:prstGeom prst="rect">
            <a:avLst/>
          </a:prstGeom>
          <a:ln>
            <a:noFill/>
          </a:ln>
        </p:spPr>
      </p:pic>
      <p:pic>
        <p:nvPicPr>
          <p:cNvPr id="213" name="Picture 212"/>
          <p:cNvPicPr/>
          <p:nvPr/>
        </p:nvPicPr>
        <p:blipFill>
          <a:blip r:embed="rId6"/>
          <a:stretch/>
        </p:blipFill>
        <p:spPr>
          <a:xfrm>
            <a:off x="2199960" y="2763360"/>
            <a:ext cx="1222200" cy="1615680"/>
          </a:xfrm>
          <a:prstGeom prst="rect">
            <a:avLst/>
          </a:prstGeom>
          <a:ln>
            <a:noFill/>
          </a:ln>
        </p:spPr>
      </p:pic>
      <p:pic>
        <p:nvPicPr>
          <p:cNvPr id="214" name="Picture 213"/>
          <p:cNvPicPr/>
          <p:nvPr/>
        </p:nvPicPr>
        <p:blipFill>
          <a:blip r:embed="rId7"/>
          <a:stretch/>
        </p:blipFill>
        <p:spPr>
          <a:xfrm>
            <a:off x="8628480" y="2806200"/>
            <a:ext cx="1051560" cy="1572840"/>
          </a:xfrm>
          <a:prstGeom prst="rect">
            <a:avLst/>
          </a:prstGeom>
          <a:ln>
            <a:noFill/>
          </a:ln>
        </p:spPr>
      </p:pic>
      <p:sp>
        <p:nvSpPr>
          <p:cNvPr id="21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1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2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21" name="Table 9"/>
          <p:cNvGraphicFramePr/>
          <p:nvPr/>
        </p:nvGraphicFramePr>
        <p:xfrm>
          <a:off x="5144040" y="4901040"/>
          <a:ext cx="4383720" cy="2103120"/>
        </p:xfrm>
        <a:graphic>
          <a:graphicData uri="http://schemas.openxmlformats.org/drawingml/2006/table">
            <a:tbl>
              <a:tblPr/>
              <a:tblGrid>
                <a:gridCol w="1671120"/>
                <a:gridCol w="1304280"/>
                <a:gridCol w="1408320"/>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p:cNvPicPr/>
          <p:nvPr/>
        </p:nvPicPr>
        <p:blipFill>
          <a:blip r:embed="rId2"/>
          <a:stretch/>
        </p:blipFill>
        <p:spPr>
          <a:xfrm>
            <a:off x="6702480" y="3175560"/>
            <a:ext cx="1779120" cy="1186200"/>
          </a:xfrm>
          <a:prstGeom prst="rect">
            <a:avLst/>
          </a:prstGeom>
          <a:ln>
            <a:noFill/>
          </a:ln>
        </p:spPr>
      </p:pic>
      <p:sp>
        <p:nvSpPr>
          <p:cNvPr id="223"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224" name="TextShape 2"/>
          <p:cNvSpPr txBox="1"/>
          <p:nvPr/>
        </p:nvSpPr>
        <p:spPr>
          <a:xfrm>
            <a:off x="504000" y="1877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Matricea de confuzie în cazul binar</a:t>
            </a: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p:txBody>
      </p:sp>
      <p:pic>
        <p:nvPicPr>
          <p:cNvPr id="225" name="Picture 224"/>
          <p:cNvPicPr/>
          <p:nvPr/>
        </p:nvPicPr>
        <p:blipFill>
          <a:blip r:embed="rId3"/>
          <a:stretch/>
        </p:blipFill>
        <p:spPr>
          <a:xfrm>
            <a:off x="5176080" y="2980440"/>
            <a:ext cx="1402560" cy="1398600"/>
          </a:xfrm>
          <a:prstGeom prst="rect">
            <a:avLst/>
          </a:prstGeom>
          <a:ln>
            <a:noFill/>
          </a:ln>
        </p:spPr>
      </p:pic>
      <p:pic>
        <p:nvPicPr>
          <p:cNvPr id="226" name="Picture 225"/>
          <p:cNvPicPr/>
          <p:nvPr/>
        </p:nvPicPr>
        <p:blipFill>
          <a:blip r:embed="rId4"/>
          <a:stretch/>
        </p:blipFill>
        <p:spPr>
          <a:xfrm>
            <a:off x="3527640" y="3293280"/>
            <a:ext cx="1521000" cy="1153440"/>
          </a:xfrm>
          <a:prstGeom prst="rect">
            <a:avLst/>
          </a:prstGeom>
          <a:ln>
            <a:noFill/>
          </a:ln>
        </p:spPr>
      </p:pic>
      <p:pic>
        <p:nvPicPr>
          <p:cNvPr id="227" name="Picture 226"/>
          <p:cNvPicPr/>
          <p:nvPr/>
        </p:nvPicPr>
        <p:blipFill>
          <a:blip r:embed="rId5"/>
          <a:stretch/>
        </p:blipFill>
        <p:spPr>
          <a:xfrm>
            <a:off x="382320" y="3242880"/>
            <a:ext cx="1704240" cy="1136160"/>
          </a:xfrm>
          <a:prstGeom prst="rect">
            <a:avLst/>
          </a:prstGeom>
          <a:ln>
            <a:noFill/>
          </a:ln>
        </p:spPr>
      </p:pic>
      <p:pic>
        <p:nvPicPr>
          <p:cNvPr id="228" name="Picture 227"/>
          <p:cNvPicPr/>
          <p:nvPr/>
        </p:nvPicPr>
        <p:blipFill>
          <a:blip r:embed="rId6"/>
          <a:stretch/>
        </p:blipFill>
        <p:spPr>
          <a:xfrm>
            <a:off x="2199960" y="2763360"/>
            <a:ext cx="1222200" cy="1615680"/>
          </a:xfrm>
          <a:prstGeom prst="rect">
            <a:avLst/>
          </a:prstGeom>
          <a:ln>
            <a:noFill/>
          </a:ln>
        </p:spPr>
      </p:pic>
      <p:pic>
        <p:nvPicPr>
          <p:cNvPr id="229" name="Picture 228"/>
          <p:cNvPicPr/>
          <p:nvPr/>
        </p:nvPicPr>
        <p:blipFill>
          <a:blip r:embed="rId7"/>
          <a:stretch/>
        </p:blipFill>
        <p:spPr>
          <a:xfrm>
            <a:off x="8628480" y="2806200"/>
            <a:ext cx="1051560" cy="1572840"/>
          </a:xfrm>
          <a:prstGeom prst="rect">
            <a:avLst/>
          </a:prstGeom>
          <a:ln>
            <a:noFill/>
          </a:ln>
        </p:spPr>
      </p:pic>
      <p:sp>
        <p:nvSpPr>
          <p:cNvPr id="23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36" name="Table 9"/>
          <p:cNvGraphicFramePr/>
          <p:nvPr/>
        </p:nvGraphicFramePr>
        <p:xfrm>
          <a:off x="5144040" y="4901040"/>
          <a:ext cx="4383720" cy="2103120"/>
        </p:xfrm>
        <a:graphic>
          <a:graphicData uri="http://schemas.openxmlformats.org/drawingml/2006/table">
            <a:tbl>
              <a:tblPr/>
              <a:tblGrid>
                <a:gridCol w="1671120"/>
                <a:gridCol w="1304280"/>
                <a:gridCol w="1408320"/>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icture 236"/>
          <p:cNvPicPr/>
          <p:nvPr/>
        </p:nvPicPr>
        <p:blipFill>
          <a:blip r:embed="rId2"/>
          <a:stretch/>
        </p:blipFill>
        <p:spPr>
          <a:xfrm>
            <a:off x="6702480" y="3175560"/>
            <a:ext cx="1779120" cy="1186200"/>
          </a:xfrm>
          <a:prstGeom prst="rect">
            <a:avLst/>
          </a:prstGeom>
          <a:ln>
            <a:noFill/>
          </a:ln>
        </p:spPr>
      </p:pic>
      <p:sp>
        <p:nvSpPr>
          <p:cNvPr id="23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239" name="TextShape 2"/>
          <p:cNvSpPr txBox="1"/>
          <p:nvPr/>
        </p:nvSpPr>
        <p:spPr>
          <a:xfrm>
            <a:off x="504000" y="1877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Matricea de confuzie în cazul binar</a:t>
            </a: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p:txBody>
      </p:sp>
      <p:pic>
        <p:nvPicPr>
          <p:cNvPr id="240" name="Picture 239"/>
          <p:cNvPicPr/>
          <p:nvPr/>
        </p:nvPicPr>
        <p:blipFill>
          <a:blip r:embed="rId3"/>
          <a:stretch/>
        </p:blipFill>
        <p:spPr>
          <a:xfrm>
            <a:off x="5176080" y="2980440"/>
            <a:ext cx="1402560" cy="1398600"/>
          </a:xfrm>
          <a:prstGeom prst="rect">
            <a:avLst/>
          </a:prstGeom>
          <a:ln>
            <a:noFill/>
          </a:ln>
        </p:spPr>
      </p:pic>
      <p:pic>
        <p:nvPicPr>
          <p:cNvPr id="241" name="Picture 240"/>
          <p:cNvPicPr/>
          <p:nvPr/>
        </p:nvPicPr>
        <p:blipFill>
          <a:blip r:embed="rId4"/>
          <a:stretch/>
        </p:blipFill>
        <p:spPr>
          <a:xfrm>
            <a:off x="3527640" y="3293280"/>
            <a:ext cx="1521000" cy="1153440"/>
          </a:xfrm>
          <a:prstGeom prst="rect">
            <a:avLst/>
          </a:prstGeom>
          <a:ln>
            <a:noFill/>
          </a:ln>
        </p:spPr>
      </p:pic>
      <p:pic>
        <p:nvPicPr>
          <p:cNvPr id="242" name="Picture 241"/>
          <p:cNvPicPr/>
          <p:nvPr/>
        </p:nvPicPr>
        <p:blipFill>
          <a:blip r:embed="rId5"/>
          <a:stretch/>
        </p:blipFill>
        <p:spPr>
          <a:xfrm>
            <a:off x="382320" y="3242880"/>
            <a:ext cx="1704240" cy="1136160"/>
          </a:xfrm>
          <a:prstGeom prst="rect">
            <a:avLst/>
          </a:prstGeom>
          <a:ln>
            <a:noFill/>
          </a:ln>
        </p:spPr>
      </p:pic>
      <p:pic>
        <p:nvPicPr>
          <p:cNvPr id="243" name="Picture 242"/>
          <p:cNvPicPr/>
          <p:nvPr/>
        </p:nvPicPr>
        <p:blipFill>
          <a:blip r:embed="rId6"/>
          <a:stretch/>
        </p:blipFill>
        <p:spPr>
          <a:xfrm>
            <a:off x="2199960" y="2763360"/>
            <a:ext cx="1222200" cy="1615680"/>
          </a:xfrm>
          <a:prstGeom prst="rect">
            <a:avLst/>
          </a:prstGeom>
          <a:ln>
            <a:noFill/>
          </a:ln>
        </p:spPr>
      </p:pic>
      <p:pic>
        <p:nvPicPr>
          <p:cNvPr id="244" name="Picture 243"/>
          <p:cNvPicPr/>
          <p:nvPr/>
        </p:nvPicPr>
        <p:blipFill>
          <a:blip r:embed="rId7"/>
          <a:stretch/>
        </p:blipFill>
        <p:spPr>
          <a:xfrm>
            <a:off x="8628480" y="2806200"/>
            <a:ext cx="1051560" cy="1572840"/>
          </a:xfrm>
          <a:prstGeom prst="rect">
            <a:avLst/>
          </a:prstGeom>
          <a:ln>
            <a:noFill/>
          </a:ln>
        </p:spPr>
      </p:pic>
      <p:sp>
        <p:nvSpPr>
          <p:cNvPr id="24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4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5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51" name="Table 9"/>
          <p:cNvGraphicFramePr/>
          <p:nvPr/>
        </p:nvGraphicFramePr>
        <p:xfrm>
          <a:off x="5144040" y="4901040"/>
          <a:ext cx="4383720" cy="2069160"/>
        </p:xfrm>
        <a:graphic>
          <a:graphicData uri="http://schemas.openxmlformats.org/drawingml/2006/table">
            <a:tbl>
              <a:tblPr/>
              <a:tblGrid>
                <a:gridCol w="1671120"/>
                <a:gridCol w="1304280"/>
                <a:gridCol w="1408320"/>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icture 251"/>
          <p:cNvPicPr/>
          <p:nvPr/>
        </p:nvPicPr>
        <p:blipFill>
          <a:blip r:embed="rId2"/>
          <a:stretch/>
        </p:blipFill>
        <p:spPr>
          <a:xfrm>
            <a:off x="6702480" y="3175560"/>
            <a:ext cx="1779120" cy="1186200"/>
          </a:xfrm>
          <a:prstGeom prst="rect">
            <a:avLst/>
          </a:prstGeom>
          <a:ln>
            <a:noFill/>
          </a:ln>
        </p:spPr>
      </p:pic>
      <p:sp>
        <p:nvSpPr>
          <p:cNvPr id="253"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254" name="TextShape 2"/>
          <p:cNvSpPr txBox="1"/>
          <p:nvPr/>
        </p:nvSpPr>
        <p:spPr>
          <a:xfrm>
            <a:off x="504000" y="1877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Matricea de confuzie în cazul binar</a:t>
            </a: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p:txBody>
      </p:sp>
      <p:pic>
        <p:nvPicPr>
          <p:cNvPr id="255" name="Picture 254"/>
          <p:cNvPicPr/>
          <p:nvPr/>
        </p:nvPicPr>
        <p:blipFill>
          <a:blip r:embed="rId3"/>
          <a:stretch/>
        </p:blipFill>
        <p:spPr>
          <a:xfrm>
            <a:off x="5176080" y="2980440"/>
            <a:ext cx="1402560" cy="1398600"/>
          </a:xfrm>
          <a:prstGeom prst="rect">
            <a:avLst/>
          </a:prstGeom>
          <a:ln>
            <a:noFill/>
          </a:ln>
        </p:spPr>
      </p:pic>
      <p:pic>
        <p:nvPicPr>
          <p:cNvPr id="256" name="Picture 255"/>
          <p:cNvPicPr/>
          <p:nvPr/>
        </p:nvPicPr>
        <p:blipFill>
          <a:blip r:embed="rId4"/>
          <a:stretch/>
        </p:blipFill>
        <p:spPr>
          <a:xfrm>
            <a:off x="3527640" y="3293280"/>
            <a:ext cx="1521000" cy="1153440"/>
          </a:xfrm>
          <a:prstGeom prst="rect">
            <a:avLst/>
          </a:prstGeom>
          <a:ln>
            <a:noFill/>
          </a:ln>
        </p:spPr>
      </p:pic>
      <p:pic>
        <p:nvPicPr>
          <p:cNvPr id="257" name="Picture 256"/>
          <p:cNvPicPr/>
          <p:nvPr/>
        </p:nvPicPr>
        <p:blipFill>
          <a:blip r:embed="rId5"/>
          <a:stretch/>
        </p:blipFill>
        <p:spPr>
          <a:xfrm>
            <a:off x="382320" y="3242880"/>
            <a:ext cx="1704240" cy="1136160"/>
          </a:xfrm>
          <a:prstGeom prst="rect">
            <a:avLst/>
          </a:prstGeom>
          <a:ln>
            <a:noFill/>
          </a:ln>
        </p:spPr>
      </p:pic>
      <p:pic>
        <p:nvPicPr>
          <p:cNvPr id="258" name="Picture 257"/>
          <p:cNvPicPr/>
          <p:nvPr/>
        </p:nvPicPr>
        <p:blipFill>
          <a:blip r:embed="rId6"/>
          <a:stretch/>
        </p:blipFill>
        <p:spPr>
          <a:xfrm>
            <a:off x="2199960" y="2763360"/>
            <a:ext cx="1222200" cy="1615680"/>
          </a:xfrm>
          <a:prstGeom prst="rect">
            <a:avLst/>
          </a:prstGeom>
          <a:ln>
            <a:noFill/>
          </a:ln>
        </p:spPr>
      </p:pic>
      <p:pic>
        <p:nvPicPr>
          <p:cNvPr id="259" name="Picture 258"/>
          <p:cNvPicPr/>
          <p:nvPr/>
        </p:nvPicPr>
        <p:blipFill>
          <a:blip r:embed="rId7"/>
          <a:stretch/>
        </p:blipFill>
        <p:spPr>
          <a:xfrm>
            <a:off x="8628480" y="2806200"/>
            <a:ext cx="1051560" cy="1572840"/>
          </a:xfrm>
          <a:prstGeom prst="rect">
            <a:avLst/>
          </a:prstGeom>
          <a:ln>
            <a:noFill/>
          </a:ln>
        </p:spPr>
      </p:pic>
      <p:sp>
        <p:nvSpPr>
          <p:cNvPr id="26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66" name="Table 9"/>
          <p:cNvGraphicFramePr/>
          <p:nvPr/>
        </p:nvGraphicFramePr>
        <p:xfrm>
          <a:off x="5144040" y="4901040"/>
          <a:ext cx="4383720" cy="2069160"/>
        </p:xfrm>
        <a:graphic>
          <a:graphicData uri="http://schemas.openxmlformats.org/drawingml/2006/table">
            <a:tbl>
              <a:tblPr/>
              <a:tblGrid>
                <a:gridCol w="1671120"/>
                <a:gridCol w="1304280"/>
                <a:gridCol w="1408320"/>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Problemă “bine pusă” de învățare automată</a:t>
            </a:r>
          </a:p>
        </p:txBody>
      </p:sp>
      <p:sp>
        <p:nvSpPr>
          <p:cNvPr id="52"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600" b="0" strike="noStrike" spc="-1">
                <a:solidFill>
                  <a:srgbClr val="000000"/>
                </a:solidFill>
                <a:uFill>
                  <a:solidFill>
                    <a:srgbClr val="FFFFFF"/>
                  </a:solidFill>
                </a:uFill>
                <a:latin typeface="Arial"/>
              </a:rPr>
              <a:t>Ce probleme pot fi rezolvate* folosind învățarea automată?</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600" b="1" strike="noStrike" spc="-1">
                <a:solidFill>
                  <a:srgbClr val="000000"/>
                </a:solidFill>
                <a:uFill>
                  <a:solidFill>
                    <a:srgbClr val="FFFFFF"/>
                  </a:solidFill>
                </a:uFill>
                <a:latin typeface="Arial"/>
              </a:rPr>
              <a:t>Problemă “bine pusă” de învățare automată:</a:t>
            </a:r>
            <a:r>
              <a:rPr lang="en-US" sz="2600" b="0" strike="noStrike" spc="-1">
                <a:solidFill>
                  <a:srgbClr val="000000"/>
                </a:solidFill>
                <a:uFill>
                  <a:solidFill>
                    <a:srgbClr val="FFFFFF"/>
                  </a:solidFill>
                </a:uFill>
                <a:latin typeface="Arial"/>
              </a:rPr>
              <a:t> </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600" b="0" strike="noStrike" spc="-1">
                <a:solidFill>
                  <a:srgbClr val="000000"/>
                </a:solidFill>
                <a:uFill>
                  <a:solidFill>
                    <a:srgbClr val="FFFFFF"/>
                  </a:solidFill>
                </a:uFill>
                <a:latin typeface="Arial"/>
              </a:rPr>
              <a:t>Spunem despre un program pe calculator că învață dintr-o experiență E în raport cu o clasă de task-uri T și o măsură de performanță P, dacă performanța sa în rezolvarea task-urilor T, măsurată prin P, se îmbunătățește odată cu experiența E.</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600" b="1" strike="noStrike" spc="-1">
                <a:solidFill>
                  <a:srgbClr val="000000"/>
                </a:solidFill>
                <a:uFill>
                  <a:solidFill>
                    <a:srgbClr val="FFFFFF"/>
                  </a:solidFill>
                </a:uFill>
                <a:latin typeface="Arial"/>
              </a:rPr>
              <a:t>(*) rezolvate cu un anumit grad de acuratețe</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Picture 266"/>
          <p:cNvPicPr/>
          <p:nvPr/>
        </p:nvPicPr>
        <p:blipFill>
          <a:blip r:embed="rId2"/>
          <a:stretch/>
        </p:blipFill>
        <p:spPr>
          <a:xfrm>
            <a:off x="6702480" y="3175560"/>
            <a:ext cx="1779120" cy="1186200"/>
          </a:xfrm>
          <a:prstGeom prst="rect">
            <a:avLst/>
          </a:prstGeom>
          <a:ln>
            <a:noFill/>
          </a:ln>
        </p:spPr>
      </p:pic>
      <p:sp>
        <p:nvSpPr>
          <p:cNvPr id="26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269" name="TextShape 2"/>
          <p:cNvSpPr txBox="1"/>
          <p:nvPr/>
        </p:nvSpPr>
        <p:spPr>
          <a:xfrm>
            <a:off x="501120" y="187992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Matricea de confuzie în cazul binar</a:t>
            </a: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p:txBody>
      </p:sp>
      <p:pic>
        <p:nvPicPr>
          <p:cNvPr id="270" name="Picture 269"/>
          <p:cNvPicPr/>
          <p:nvPr/>
        </p:nvPicPr>
        <p:blipFill>
          <a:blip r:embed="rId3"/>
          <a:stretch/>
        </p:blipFill>
        <p:spPr>
          <a:xfrm>
            <a:off x="5176080" y="2980440"/>
            <a:ext cx="1402560" cy="1398600"/>
          </a:xfrm>
          <a:prstGeom prst="rect">
            <a:avLst/>
          </a:prstGeom>
          <a:ln>
            <a:noFill/>
          </a:ln>
        </p:spPr>
      </p:pic>
      <p:pic>
        <p:nvPicPr>
          <p:cNvPr id="271" name="Picture 270"/>
          <p:cNvPicPr/>
          <p:nvPr/>
        </p:nvPicPr>
        <p:blipFill>
          <a:blip r:embed="rId4"/>
          <a:stretch/>
        </p:blipFill>
        <p:spPr>
          <a:xfrm>
            <a:off x="3527640" y="3293280"/>
            <a:ext cx="1521000" cy="1153440"/>
          </a:xfrm>
          <a:prstGeom prst="rect">
            <a:avLst/>
          </a:prstGeom>
          <a:ln>
            <a:noFill/>
          </a:ln>
        </p:spPr>
      </p:pic>
      <p:pic>
        <p:nvPicPr>
          <p:cNvPr id="272" name="Picture 271"/>
          <p:cNvPicPr/>
          <p:nvPr/>
        </p:nvPicPr>
        <p:blipFill>
          <a:blip r:embed="rId5"/>
          <a:stretch/>
        </p:blipFill>
        <p:spPr>
          <a:xfrm>
            <a:off x="382320" y="3242880"/>
            <a:ext cx="1704240" cy="1136160"/>
          </a:xfrm>
          <a:prstGeom prst="rect">
            <a:avLst/>
          </a:prstGeom>
          <a:ln>
            <a:noFill/>
          </a:ln>
        </p:spPr>
      </p:pic>
      <p:pic>
        <p:nvPicPr>
          <p:cNvPr id="273" name="Picture 272"/>
          <p:cNvPicPr/>
          <p:nvPr/>
        </p:nvPicPr>
        <p:blipFill>
          <a:blip r:embed="rId6"/>
          <a:stretch/>
        </p:blipFill>
        <p:spPr>
          <a:xfrm>
            <a:off x="2199960" y="2763360"/>
            <a:ext cx="1222200" cy="1615680"/>
          </a:xfrm>
          <a:prstGeom prst="rect">
            <a:avLst/>
          </a:prstGeom>
          <a:ln>
            <a:noFill/>
          </a:ln>
        </p:spPr>
      </p:pic>
      <p:pic>
        <p:nvPicPr>
          <p:cNvPr id="274" name="Picture 273"/>
          <p:cNvPicPr/>
          <p:nvPr/>
        </p:nvPicPr>
        <p:blipFill>
          <a:blip r:embed="rId7"/>
          <a:stretch/>
        </p:blipFill>
        <p:spPr>
          <a:xfrm>
            <a:off x="8628480" y="2806200"/>
            <a:ext cx="1051560" cy="1572840"/>
          </a:xfrm>
          <a:prstGeom prst="rect">
            <a:avLst/>
          </a:prstGeom>
          <a:ln>
            <a:noFill/>
          </a:ln>
        </p:spPr>
      </p:pic>
      <p:sp>
        <p:nvSpPr>
          <p:cNvPr id="27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7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8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81" name="Table 9"/>
          <p:cNvGraphicFramePr/>
          <p:nvPr/>
        </p:nvGraphicFramePr>
        <p:xfrm>
          <a:off x="5144040" y="4901040"/>
          <a:ext cx="4383720" cy="2035200"/>
        </p:xfrm>
        <a:graphic>
          <a:graphicData uri="http://schemas.openxmlformats.org/drawingml/2006/table">
            <a:tbl>
              <a:tblPr/>
              <a:tblGrid>
                <a:gridCol w="1671120"/>
                <a:gridCol w="1304280"/>
                <a:gridCol w="1408320"/>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2"/>
          <a:stretch/>
        </p:blipFill>
        <p:spPr>
          <a:xfrm>
            <a:off x="6702480" y="3247560"/>
            <a:ext cx="1779120" cy="1186200"/>
          </a:xfrm>
          <a:prstGeom prst="rect">
            <a:avLst/>
          </a:prstGeom>
          <a:ln>
            <a:noFill/>
          </a:ln>
        </p:spPr>
      </p:pic>
      <p:sp>
        <p:nvSpPr>
          <p:cNvPr id="283"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284" name="TextShape 2"/>
          <p:cNvSpPr txBox="1"/>
          <p:nvPr/>
        </p:nvSpPr>
        <p:spPr>
          <a:xfrm>
            <a:off x="144000" y="1913040"/>
            <a:ext cx="675288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Calculul</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măsurilor</a:t>
            </a:r>
            <a:r>
              <a:rPr lang="en-US" sz="2800" b="0" strike="noStrike" spc="-1" dirty="0">
                <a:solidFill>
                  <a:srgbClr val="000000"/>
                </a:solidFill>
                <a:uFill>
                  <a:solidFill>
                    <a:srgbClr val="FFFFFF"/>
                  </a:solidFill>
                </a:uFill>
                <a:latin typeface="Arial"/>
              </a:rPr>
              <a:t> Precision </a:t>
            </a:r>
            <a:r>
              <a:rPr lang="en-US" sz="2800" b="0" strike="noStrike" spc="-1" dirty="0" err="1">
                <a:solidFill>
                  <a:srgbClr val="000000"/>
                </a:solidFill>
                <a:uFill>
                  <a:solidFill>
                    <a:srgbClr val="FFFFFF"/>
                  </a:solidFill>
                </a:uFill>
                <a:latin typeface="Arial"/>
              </a:rPr>
              <a:t>și</a:t>
            </a:r>
            <a:r>
              <a:rPr lang="en-US" sz="2800" b="0" strike="noStrike" spc="-1" dirty="0">
                <a:solidFill>
                  <a:srgbClr val="000000"/>
                </a:solidFill>
                <a:uFill>
                  <a:solidFill>
                    <a:srgbClr val="FFFFFF"/>
                  </a:solidFill>
                </a:uFill>
                <a:latin typeface="Arial"/>
              </a:rPr>
              <a:t> Recall</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Precision = TP / (TP + FP)</a:t>
            </a:r>
          </a:p>
          <a:p>
            <a:pPr marL="108000">
              <a:spcAft>
                <a:spcPts val="1414"/>
              </a:spcAft>
              <a:buClr>
                <a:srgbClr val="000000"/>
              </a:buClr>
              <a:buSzPct val="45000"/>
            </a:pPr>
            <a:r>
              <a:rPr lang="en-US" sz="2800" b="0" strike="noStrike" spc="-1" dirty="0" smtClean="0">
                <a:solidFill>
                  <a:srgbClr val="000000"/>
                </a:solidFill>
                <a:uFill>
                  <a:solidFill>
                    <a:srgbClr val="FFFFFF"/>
                  </a:solidFill>
                </a:uFill>
                <a:latin typeface="Arial"/>
              </a:rPr>
              <a:t>                   = </a:t>
            </a:r>
            <a:r>
              <a:rPr lang="en-US" sz="2800" b="0" strike="noStrike" spc="-1" dirty="0">
                <a:solidFill>
                  <a:srgbClr val="000000"/>
                </a:solidFill>
                <a:uFill>
                  <a:solidFill>
                    <a:srgbClr val="FFFFFF"/>
                  </a:solidFill>
                </a:uFill>
                <a:latin typeface="Arial"/>
              </a:rPr>
              <a:t>66.67%</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Recall = TP / (TP + FN)</a:t>
            </a:r>
          </a:p>
          <a:p>
            <a:pPr marL="108000">
              <a:spcAft>
                <a:spcPts val="1414"/>
              </a:spcAft>
              <a:buClr>
                <a:srgbClr val="000000"/>
              </a:buClr>
              <a:buSzPct val="45000"/>
            </a:pPr>
            <a:r>
              <a:rPr lang="en-US" sz="2800" b="0" strike="noStrike" spc="-1" dirty="0" smtClean="0">
                <a:solidFill>
                  <a:srgbClr val="000000"/>
                </a:solidFill>
                <a:uFill>
                  <a:solidFill>
                    <a:srgbClr val="FFFFFF"/>
                  </a:solidFill>
                </a:uFill>
                <a:latin typeface="Arial"/>
              </a:rPr>
              <a:t>               </a:t>
            </a:r>
            <a:r>
              <a:rPr lang="en-US" sz="2800" b="0" strike="noStrike" spc="-1" dirty="0">
                <a:solidFill>
                  <a:srgbClr val="000000"/>
                </a:solidFill>
                <a:uFill>
                  <a:solidFill>
                    <a:srgbClr val="FFFFFF"/>
                  </a:solidFill>
                </a:uFill>
                <a:latin typeface="Arial"/>
              </a:rPr>
              <a:t>= 66.67%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285" name="Picture 284"/>
          <p:cNvPicPr/>
          <p:nvPr/>
        </p:nvPicPr>
        <p:blipFill>
          <a:blip r:embed="rId3"/>
          <a:stretch/>
        </p:blipFill>
        <p:spPr>
          <a:xfrm>
            <a:off x="5176080" y="3052440"/>
            <a:ext cx="1402560" cy="1398600"/>
          </a:xfrm>
          <a:prstGeom prst="rect">
            <a:avLst/>
          </a:prstGeom>
          <a:ln>
            <a:noFill/>
          </a:ln>
        </p:spPr>
      </p:pic>
      <p:pic>
        <p:nvPicPr>
          <p:cNvPr id="286" name="Picture 285"/>
          <p:cNvPicPr/>
          <p:nvPr/>
        </p:nvPicPr>
        <p:blipFill>
          <a:blip r:embed="rId4"/>
          <a:stretch/>
        </p:blipFill>
        <p:spPr>
          <a:xfrm>
            <a:off x="3527640" y="3365280"/>
            <a:ext cx="1521000" cy="1153440"/>
          </a:xfrm>
          <a:prstGeom prst="rect">
            <a:avLst/>
          </a:prstGeom>
          <a:ln>
            <a:noFill/>
          </a:ln>
        </p:spPr>
      </p:pic>
      <p:pic>
        <p:nvPicPr>
          <p:cNvPr id="287" name="Picture 286"/>
          <p:cNvPicPr/>
          <p:nvPr/>
        </p:nvPicPr>
        <p:blipFill>
          <a:blip r:embed="rId5"/>
          <a:stretch/>
        </p:blipFill>
        <p:spPr>
          <a:xfrm>
            <a:off x="382320" y="3314880"/>
            <a:ext cx="1704240" cy="1136160"/>
          </a:xfrm>
          <a:prstGeom prst="rect">
            <a:avLst/>
          </a:prstGeom>
          <a:ln>
            <a:noFill/>
          </a:ln>
        </p:spPr>
      </p:pic>
      <p:pic>
        <p:nvPicPr>
          <p:cNvPr id="288" name="Picture 287"/>
          <p:cNvPicPr/>
          <p:nvPr/>
        </p:nvPicPr>
        <p:blipFill>
          <a:blip r:embed="rId6"/>
          <a:stretch/>
        </p:blipFill>
        <p:spPr>
          <a:xfrm>
            <a:off x="2199960" y="2835360"/>
            <a:ext cx="1222200" cy="1615680"/>
          </a:xfrm>
          <a:prstGeom prst="rect">
            <a:avLst/>
          </a:prstGeom>
          <a:ln>
            <a:noFill/>
          </a:ln>
        </p:spPr>
      </p:pic>
      <p:pic>
        <p:nvPicPr>
          <p:cNvPr id="289" name="Picture 288"/>
          <p:cNvPicPr/>
          <p:nvPr/>
        </p:nvPicPr>
        <p:blipFill>
          <a:blip r:embed="rId7"/>
          <a:stretch/>
        </p:blipFill>
        <p:spPr>
          <a:xfrm>
            <a:off x="8628480" y="2878200"/>
            <a:ext cx="1051560" cy="1572840"/>
          </a:xfrm>
          <a:prstGeom prst="rect">
            <a:avLst/>
          </a:prstGeom>
          <a:ln>
            <a:noFill/>
          </a:ln>
        </p:spPr>
      </p:pic>
      <p:sp>
        <p:nvSpPr>
          <p:cNvPr id="290" name="CustomShape 3"/>
          <p:cNvSpPr/>
          <p:nvPr/>
        </p:nvSpPr>
        <p:spPr>
          <a:xfrm>
            <a:off x="2253240" y="4248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1" name="CustomShape 4"/>
          <p:cNvSpPr/>
          <p:nvPr/>
        </p:nvSpPr>
        <p:spPr>
          <a:xfrm>
            <a:off x="7173720" y="4228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2" name="CustomShape 5"/>
          <p:cNvSpPr/>
          <p:nvPr/>
        </p:nvSpPr>
        <p:spPr>
          <a:xfrm>
            <a:off x="76752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3" name="CustomShape 6"/>
          <p:cNvSpPr/>
          <p:nvPr/>
        </p:nvSpPr>
        <p:spPr>
          <a:xfrm>
            <a:off x="874224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4" name="CustomShape 7"/>
          <p:cNvSpPr/>
          <p:nvPr/>
        </p:nvSpPr>
        <p:spPr>
          <a:xfrm>
            <a:off x="5317560" y="4248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5" name="CustomShape 8"/>
          <p:cNvSpPr/>
          <p:nvPr/>
        </p:nvSpPr>
        <p:spPr>
          <a:xfrm>
            <a:off x="3727440" y="4245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96" name="Table 9"/>
          <p:cNvGraphicFramePr/>
          <p:nvPr/>
        </p:nvGraphicFramePr>
        <p:xfrm>
          <a:off x="5144040" y="4973040"/>
          <a:ext cx="4383720" cy="2035200"/>
        </p:xfrm>
        <a:graphic>
          <a:graphicData uri="http://schemas.openxmlformats.org/drawingml/2006/table">
            <a:tbl>
              <a:tblPr/>
              <a:tblGrid>
                <a:gridCol w="1671120"/>
                <a:gridCol w="1304280"/>
                <a:gridCol w="1408320"/>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Picture 296"/>
          <p:cNvPicPr/>
          <p:nvPr/>
        </p:nvPicPr>
        <p:blipFill>
          <a:blip r:embed="rId2"/>
          <a:stretch/>
        </p:blipFill>
        <p:spPr>
          <a:xfrm>
            <a:off x="4713120" y="5449680"/>
            <a:ext cx="1779120" cy="1186200"/>
          </a:xfrm>
          <a:prstGeom prst="rect">
            <a:avLst/>
          </a:prstGeom>
          <a:ln>
            <a:noFill/>
          </a:ln>
        </p:spPr>
      </p:pic>
      <p:sp>
        <p:nvSpPr>
          <p:cNvPr id="29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299" name="TextShape 2"/>
          <p:cNvSpPr txBox="1"/>
          <p:nvPr/>
        </p:nvSpPr>
        <p:spPr>
          <a:xfrm>
            <a:off x="360000" y="1913040"/>
            <a:ext cx="675288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Curba Precision-Recall</a:t>
            </a:r>
          </a:p>
        </p:txBody>
      </p:sp>
      <p:pic>
        <p:nvPicPr>
          <p:cNvPr id="300" name="Picture 299"/>
          <p:cNvPicPr/>
          <p:nvPr/>
        </p:nvPicPr>
        <p:blipFill>
          <a:blip r:embed="rId3"/>
          <a:stretch/>
        </p:blipFill>
        <p:spPr>
          <a:xfrm>
            <a:off x="2072160" y="5240520"/>
            <a:ext cx="1402560" cy="1398600"/>
          </a:xfrm>
          <a:prstGeom prst="rect">
            <a:avLst/>
          </a:prstGeom>
          <a:ln>
            <a:noFill/>
          </a:ln>
        </p:spPr>
      </p:pic>
      <p:pic>
        <p:nvPicPr>
          <p:cNvPr id="301" name="Picture 300"/>
          <p:cNvPicPr/>
          <p:nvPr/>
        </p:nvPicPr>
        <p:blipFill>
          <a:blip r:embed="rId4"/>
          <a:stretch/>
        </p:blipFill>
        <p:spPr>
          <a:xfrm>
            <a:off x="3383280" y="3031920"/>
            <a:ext cx="1521000" cy="1153440"/>
          </a:xfrm>
          <a:prstGeom prst="rect">
            <a:avLst/>
          </a:prstGeom>
          <a:ln>
            <a:noFill/>
          </a:ln>
        </p:spPr>
      </p:pic>
      <p:pic>
        <p:nvPicPr>
          <p:cNvPr id="302" name="Picture 301"/>
          <p:cNvPicPr/>
          <p:nvPr/>
        </p:nvPicPr>
        <p:blipFill>
          <a:blip r:embed="rId5"/>
          <a:stretch/>
        </p:blipFill>
        <p:spPr>
          <a:xfrm>
            <a:off x="5701320" y="3054240"/>
            <a:ext cx="1704240" cy="1136160"/>
          </a:xfrm>
          <a:prstGeom prst="rect">
            <a:avLst/>
          </a:prstGeom>
          <a:ln>
            <a:noFill/>
          </a:ln>
        </p:spPr>
      </p:pic>
      <p:pic>
        <p:nvPicPr>
          <p:cNvPr id="303" name="Picture 302"/>
          <p:cNvPicPr/>
          <p:nvPr/>
        </p:nvPicPr>
        <p:blipFill>
          <a:blip r:embed="rId6"/>
          <a:stretch/>
        </p:blipFill>
        <p:spPr>
          <a:xfrm>
            <a:off x="1188720" y="3060360"/>
            <a:ext cx="1222200" cy="1615680"/>
          </a:xfrm>
          <a:prstGeom prst="rect">
            <a:avLst/>
          </a:prstGeom>
          <a:ln>
            <a:noFill/>
          </a:ln>
        </p:spPr>
      </p:pic>
      <p:pic>
        <p:nvPicPr>
          <p:cNvPr id="304" name="Picture 303"/>
          <p:cNvPicPr/>
          <p:nvPr/>
        </p:nvPicPr>
        <p:blipFill>
          <a:blip r:embed="rId7"/>
          <a:stretch/>
        </p:blipFill>
        <p:spPr>
          <a:xfrm>
            <a:off x="7680960" y="4389120"/>
            <a:ext cx="1051560" cy="1572840"/>
          </a:xfrm>
          <a:prstGeom prst="rect">
            <a:avLst/>
          </a:prstGeom>
          <a:ln>
            <a:noFill/>
          </a:ln>
        </p:spPr>
      </p:pic>
      <p:sp>
        <p:nvSpPr>
          <p:cNvPr id="305" name="CustomShape 3"/>
          <p:cNvSpPr/>
          <p:nvPr/>
        </p:nvSpPr>
        <p:spPr>
          <a:xfrm>
            <a:off x="1242000" y="4473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06" name="CustomShape 4"/>
          <p:cNvSpPr/>
          <p:nvPr/>
        </p:nvSpPr>
        <p:spPr>
          <a:xfrm>
            <a:off x="5184360" y="643068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07" name="CustomShape 5"/>
          <p:cNvSpPr/>
          <p:nvPr/>
        </p:nvSpPr>
        <p:spPr>
          <a:xfrm>
            <a:off x="6086520" y="396792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08" name="CustomShape 6"/>
          <p:cNvSpPr/>
          <p:nvPr/>
        </p:nvSpPr>
        <p:spPr>
          <a:xfrm>
            <a:off x="7794720" y="573948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09" name="CustomShape 7"/>
          <p:cNvSpPr/>
          <p:nvPr/>
        </p:nvSpPr>
        <p:spPr>
          <a:xfrm>
            <a:off x="2213640" y="64368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10" name="CustomShape 8"/>
          <p:cNvSpPr/>
          <p:nvPr/>
        </p:nvSpPr>
        <p:spPr>
          <a:xfrm>
            <a:off x="3583080" y="391176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11" name="Line 9"/>
          <p:cNvSpPr/>
          <p:nvPr/>
        </p:nvSpPr>
        <p:spPr>
          <a:xfrm flipH="1">
            <a:off x="3934800" y="2468880"/>
            <a:ext cx="1734480" cy="4898880"/>
          </a:xfrm>
          <a:prstGeom prst="line">
            <a:avLst/>
          </a:prstGeom>
          <a:ln w="91440">
            <a:solidFill>
              <a:srgbClr val="008080"/>
            </a:solidFill>
            <a:round/>
          </a:ln>
        </p:spPr>
        <p:style>
          <a:lnRef idx="0">
            <a:scrgbClr r="0" g="0" b="0"/>
          </a:lnRef>
          <a:fillRef idx="0">
            <a:scrgbClr r="0" g="0" b="0"/>
          </a:fillRef>
          <a:effectRef idx="0">
            <a:scrgbClr r="0" g="0" b="0"/>
          </a:effectRef>
          <a:fontRef idx="minor"/>
        </p:style>
      </p:sp>
      <p:sp>
        <p:nvSpPr>
          <p:cNvPr id="312" name="Line 10"/>
          <p:cNvSpPr/>
          <p:nvPr/>
        </p:nvSpPr>
        <p:spPr>
          <a:xfrm flipH="1">
            <a:off x="6392520" y="2514600"/>
            <a:ext cx="1734480" cy="4898880"/>
          </a:xfrm>
          <a:prstGeom prst="line">
            <a:avLst/>
          </a:prstGeom>
          <a:ln w="91440">
            <a:solidFill>
              <a:srgbClr val="008080"/>
            </a:solidFill>
            <a:custDash>
              <a:ds d="0" sp="0"/>
            </a:custDash>
            <a:round/>
          </a:ln>
        </p:spPr>
        <p:style>
          <a:lnRef idx="0">
            <a:scrgbClr r="0" g="0" b="0"/>
          </a:lnRef>
          <a:fillRef idx="0">
            <a:scrgbClr r="0" g="0" b="0"/>
          </a:fillRef>
          <a:effectRef idx="0">
            <a:scrgbClr r="0" g="0" b="0"/>
          </a:effectRef>
          <a:fontRef idx="minor"/>
        </p:style>
      </p:sp>
      <p:sp>
        <p:nvSpPr>
          <p:cNvPr id="313" name="Line 11"/>
          <p:cNvSpPr/>
          <p:nvPr/>
        </p:nvSpPr>
        <p:spPr>
          <a:xfrm flipH="1">
            <a:off x="5060520" y="2514600"/>
            <a:ext cx="1734480" cy="4898880"/>
          </a:xfrm>
          <a:prstGeom prst="line">
            <a:avLst/>
          </a:prstGeom>
          <a:ln w="91440">
            <a:solidFill>
              <a:srgbClr val="008080"/>
            </a:solidFill>
            <a:custDash>
              <a:ds d="0" sp="0"/>
            </a:custDash>
            <a:round/>
          </a:ln>
        </p:spPr>
        <p:style>
          <a:lnRef idx="0">
            <a:scrgbClr r="0" g="0" b="0"/>
          </a:lnRef>
          <a:fillRef idx="0">
            <a:scrgbClr r="0" g="0" b="0"/>
          </a:fillRef>
          <a:effectRef idx="0">
            <a:scrgbClr r="0" g="0" b="0"/>
          </a:effectRef>
          <a:fontRef idx="minor"/>
        </p:style>
      </p:sp>
      <p:sp>
        <p:nvSpPr>
          <p:cNvPr id="314" name="Line 12"/>
          <p:cNvSpPr/>
          <p:nvPr/>
        </p:nvSpPr>
        <p:spPr>
          <a:xfrm flipH="1">
            <a:off x="2756520" y="2514600"/>
            <a:ext cx="1734480" cy="4898880"/>
          </a:xfrm>
          <a:prstGeom prst="line">
            <a:avLst/>
          </a:prstGeom>
          <a:ln w="91440">
            <a:solidFill>
              <a:srgbClr val="008080"/>
            </a:solidFill>
            <a:custDash>
              <a:ds d="0" sp="0"/>
            </a:custDash>
            <a:round/>
          </a:ln>
        </p:spPr>
        <p:style>
          <a:lnRef idx="0">
            <a:scrgbClr r="0" g="0" b="0"/>
          </a:lnRef>
          <a:fillRef idx="0">
            <a:scrgbClr r="0" g="0" b="0"/>
          </a:fillRef>
          <a:effectRef idx="0">
            <a:scrgbClr r="0" g="0" b="0"/>
          </a:effectRef>
          <a:fontRef idx="minor"/>
        </p:style>
      </p:sp>
      <p:sp>
        <p:nvSpPr>
          <p:cNvPr id="315" name="Line 13"/>
          <p:cNvSpPr/>
          <p:nvPr/>
        </p:nvSpPr>
        <p:spPr>
          <a:xfrm flipH="1">
            <a:off x="1568520" y="2514600"/>
            <a:ext cx="1734480" cy="4898880"/>
          </a:xfrm>
          <a:prstGeom prst="line">
            <a:avLst/>
          </a:prstGeom>
          <a:ln w="91440">
            <a:solidFill>
              <a:srgbClr val="008080"/>
            </a:solidFill>
            <a:custDash>
              <a:ds d="0" sp="0"/>
            </a:custDash>
            <a:round/>
          </a:ln>
        </p:spPr>
        <p:style>
          <a:lnRef idx="0">
            <a:scrgbClr r="0" g="0" b="0"/>
          </a:lnRef>
          <a:fillRef idx="0">
            <a:scrgbClr r="0" g="0" b="0"/>
          </a:fillRef>
          <a:effectRef idx="0">
            <a:scrgbClr r="0" g="0" b="0"/>
          </a:effectRef>
          <a:fontRef idx="minor"/>
        </p:style>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317" name="TextShape 2"/>
          <p:cNvSpPr txBox="1"/>
          <p:nvPr/>
        </p:nvSpPr>
        <p:spPr>
          <a:xfrm>
            <a:off x="360000" y="1913040"/>
            <a:ext cx="675288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Curba Precision-Recall</a:t>
            </a:r>
          </a:p>
        </p:txBody>
      </p:sp>
      <p:sp>
        <p:nvSpPr>
          <p:cNvPr id="318" name="Line 3"/>
          <p:cNvSpPr/>
          <p:nvPr/>
        </p:nvSpPr>
        <p:spPr>
          <a:xfrm>
            <a:off x="3340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19" name="Line 4"/>
          <p:cNvSpPr/>
          <p:nvPr/>
        </p:nvSpPr>
        <p:spPr>
          <a:xfrm>
            <a:off x="2700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20" name="TextShape 5"/>
          <p:cNvSpPr txBox="1"/>
          <p:nvPr/>
        </p:nvSpPr>
        <p:spPr>
          <a:xfrm>
            <a:off x="3673440" y="640260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Precision</a:t>
            </a:r>
            <a:endParaRPr lang="en-US" sz="1800" b="0" strike="noStrike" spc="-1">
              <a:solidFill>
                <a:srgbClr val="000000"/>
              </a:solidFill>
              <a:uFill>
                <a:solidFill>
                  <a:srgbClr val="FFFFFF"/>
                </a:solidFill>
              </a:uFill>
              <a:latin typeface="Arial"/>
            </a:endParaRPr>
          </a:p>
        </p:txBody>
      </p:sp>
      <p:sp>
        <p:nvSpPr>
          <p:cNvPr id="321" name="TextShape 6"/>
          <p:cNvSpPr txBox="1"/>
          <p:nvPr/>
        </p:nvSpPr>
        <p:spPr>
          <a:xfrm rot="16167000">
            <a:off x="1537200" y="442656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Recall</a:t>
            </a:r>
            <a:endParaRPr lang="en-US" sz="1800" b="0" strike="noStrike" spc="-1">
              <a:solidFill>
                <a:srgbClr val="000000"/>
              </a:solidFill>
              <a:uFill>
                <a:solidFill>
                  <a:srgbClr val="FFFFFF"/>
                </a:solidFill>
              </a:uFill>
              <a:latin typeface="Arial"/>
            </a:endParaRPr>
          </a:p>
        </p:txBody>
      </p:sp>
      <p:sp>
        <p:nvSpPr>
          <p:cNvPr id="322" name="TextShape 7"/>
          <p:cNvSpPr txBox="1"/>
          <p:nvPr/>
        </p:nvSpPr>
        <p:spPr>
          <a:xfrm>
            <a:off x="6541200" y="640296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23" name="TextShape 8"/>
          <p:cNvSpPr txBox="1"/>
          <p:nvPr/>
        </p:nvSpPr>
        <p:spPr>
          <a:xfrm>
            <a:off x="2808720" y="640080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0</a:t>
            </a:r>
            <a:endParaRPr lang="en-US" sz="1800" b="0" strike="noStrike" spc="-1">
              <a:solidFill>
                <a:srgbClr val="000000"/>
              </a:solidFill>
              <a:uFill>
                <a:solidFill>
                  <a:srgbClr val="FFFFFF"/>
                </a:solidFill>
              </a:uFill>
              <a:latin typeface="Arial"/>
            </a:endParaRPr>
          </a:p>
        </p:txBody>
      </p:sp>
      <p:sp>
        <p:nvSpPr>
          <p:cNvPr id="324" name="TextShape 9"/>
          <p:cNvSpPr txBox="1"/>
          <p:nvPr/>
        </p:nvSpPr>
        <p:spPr>
          <a:xfrm>
            <a:off x="2821320" y="294264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25" name="Freeform 10"/>
          <p:cNvSpPr/>
          <p:nvPr/>
        </p:nvSpPr>
        <p:spPr>
          <a:xfrm>
            <a:off x="3379320" y="3097080"/>
            <a:ext cx="3436560" cy="3176640"/>
          </a:xfrm>
          <a:custGeom>
            <a:avLst/>
            <a:gdLst/>
            <a:ahLst/>
            <a:cxnLst/>
            <a:rect l="0" t="0" r="r" b="b"/>
            <a:pathLst>
              <a:path w="9546" h="8824">
                <a:moveTo>
                  <a:pt x="0" y="37"/>
                </a:moveTo>
                <a:cubicBezTo>
                  <a:pt x="1127" y="0"/>
                  <a:pt x="2225" y="215"/>
                  <a:pt x="3219" y="915"/>
                </a:cubicBezTo>
                <a:cubicBezTo>
                  <a:pt x="4286" y="1668"/>
                  <a:pt x="5196" y="2693"/>
                  <a:pt x="6476" y="3111"/>
                </a:cubicBezTo>
                <a:cubicBezTo>
                  <a:pt x="7060" y="3302"/>
                  <a:pt x="7602" y="3757"/>
                  <a:pt x="7749" y="4356"/>
                </a:cubicBezTo>
                <a:cubicBezTo>
                  <a:pt x="7901" y="4977"/>
                  <a:pt x="8161" y="5570"/>
                  <a:pt x="8497" y="6114"/>
                </a:cubicBezTo>
                <a:cubicBezTo>
                  <a:pt x="8761" y="6542"/>
                  <a:pt x="8947" y="7006"/>
                  <a:pt x="9133" y="7468"/>
                </a:cubicBezTo>
                <a:cubicBezTo>
                  <a:pt x="9295" y="7869"/>
                  <a:pt x="9472" y="8275"/>
                  <a:pt x="9508" y="8712"/>
                </a:cubicBezTo>
                <a:lnTo>
                  <a:pt x="9545" y="8823"/>
                </a:lnTo>
              </a:path>
            </a:pathLst>
          </a:custGeom>
          <a:ln w="54720">
            <a:solidFill>
              <a:srgbClr val="00AE00"/>
            </a:solidFill>
            <a:round/>
          </a:ln>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 name="Picture 325"/>
          <p:cNvPicPr/>
          <p:nvPr/>
        </p:nvPicPr>
        <p:blipFill>
          <a:blip r:embed="rId2"/>
          <a:stretch/>
        </p:blipFill>
        <p:spPr>
          <a:xfrm>
            <a:off x="6702480" y="3247560"/>
            <a:ext cx="1779120" cy="1186200"/>
          </a:xfrm>
          <a:prstGeom prst="rect">
            <a:avLst/>
          </a:prstGeom>
          <a:ln>
            <a:noFill/>
          </a:ln>
        </p:spPr>
      </p:pic>
      <p:sp>
        <p:nvSpPr>
          <p:cNvPr id="327"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328" name="TextShape 2"/>
          <p:cNvSpPr txBox="1"/>
          <p:nvPr/>
        </p:nvSpPr>
        <p:spPr>
          <a:xfrm>
            <a:off x="144000" y="1913040"/>
            <a:ext cx="954864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Calculul</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măsurilor</a:t>
            </a:r>
            <a:r>
              <a:rPr lang="en-US" sz="2800" b="0" strike="noStrike" spc="-1" dirty="0">
                <a:solidFill>
                  <a:srgbClr val="000000"/>
                </a:solidFill>
                <a:uFill>
                  <a:solidFill>
                    <a:srgbClr val="FFFFFF"/>
                  </a:solidFill>
                </a:uFill>
                <a:latin typeface="Arial"/>
              </a:rPr>
              <a:t> TPR </a:t>
            </a:r>
            <a:r>
              <a:rPr lang="en-US" sz="2800" b="0" strike="noStrike" spc="-1" dirty="0" err="1">
                <a:solidFill>
                  <a:srgbClr val="000000"/>
                </a:solidFill>
                <a:uFill>
                  <a:solidFill>
                    <a:srgbClr val="FFFFFF"/>
                  </a:solidFill>
                </a:uFill>
                <a:latin typeface="Arial"/>
              </a:rPr>
              <a:t>și</a:t>
            </a:r>
            <a:r>
              <a:rPr lang="en-US" sz="2800" b="0" strike="noStrike" spc="-1" dirty="0">
                <a:solidFill>
                  <a:srgbClr val="000000"/>
                </a:solidFill>
                <a:uFill>
                  <a:solidFill>
                    <a:srgbClr val="FFFFFF"/>
                  </a:solidFill>
                </a:uFill>
                <a:latin typeface="Arial"/>
              </a:rPr>
              <a:t> FPR</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TPR = TP / (TP + FP)</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FPR = FP / (FP + TN)</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33.33%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329" name="Picture 328"/>
          <p:cNvPicPr/>
          <p:nvPr/>
        </p:nvPicPr>
        <p:blipFill>
          <a:blip r:embed="rId3"/>
          <a:stretch/>
        </p:blipFill>
        <p:spPr>
          <a:xfrm>
            <a:off x="5176080" y="3052440"/>
            <a:ext cx="1402560" cy="1398600"/>
          </a:xfrm>
          <a:prstGeom prst="rect">
            <a:avLst/>
          </a:prstGeom>
          <a:ln>
            <a:noFill/>
          </a:ln>
        </p:spPr>
      </p:pic>
      <p:pic>
        <p:nvPicPr>
          <p:cNvPr id="330" name="Picture 329"/>
          <p:cNvPicPr/>
          <p:nvPr/>
        </p:nvPicPr>
        <p:blipFill>
          <a:blip r:embed="rId4"/>
          <a:stretch/>
        </p:blipFill>
        <p:spPr>
          <a:xfrm>
            <a:off x="3527640" y="3365280"/>
            <a:ext cx="1521000" cy="1153440"/>
          </a:xfrm>
          <a:prstGeom prst="rect">
            <a:avLst/>
          </a:prstGeom>
          <a:ln>
            <a:noFill/>
          </a:ln>
        </p:spPr>
      </p:pic>
      <p:pic>
        <p:nvPicPr>
          <p:cNvPr id="331" name="Picture 330"/>
          <p:cNvPicPr/>
          <p:nvPr/>
        </p:nvPicPr>
        <p:blipFill>
          <a:blip r:embed="rId5"/>
          <a:stretch/>
        </p:blipFill>
        <p:spPr>
          <a:xfrm>
            <a:off x="382320" y="3314880"/>
            <a:ext cx="1704240" cy="1136160"/>
          </a:xfrm>
          <a:prstGeom prst="rect">
            <a:avLst/>
          </a:prstGeom>
          <a:ln>
            <a:noFill/>
          </a:ln>
        </p:spPr>
      </p:pic>
      <p:pic>
        <p:nvPicPr>
          <p:cNvPr id="332" name="Picture 331"/>
          <p:cNvPicPr/>
          <p:nvPr/>
        </p:nvPicPr>
        <p:blipFill>
          <a:blip r:embed="rId6"/>
          <a:stretch/>
        </p:blipFill>
        <p:spPr>
          <a:xfrm>
            <a:off x="2199960" y="2835360"/>
            <a:ext cx="1222200" cy="1615680"/>
          </a:xfrm>
          <a:prstGeom prst="rect">
            <a:avLst/>
          </a:prstGeom>
          <a:ln>
            <a:noFill/>
          </a:ln>
        </p:spPr>
      </p:pic>
      <p:pic>
        <p:nvPicPr>
          <p:cNvPr id="333" name="Picture 332"/>
          <p:cNvPicPr/>
          <p:nvPr/>
        </p:nvPicPr>
        <p:blipFill>
          <a:blip r:embed="rId7"/>
          <a:stretch/>
        </p:blipFill>
        <p:spPr>
          <a:xfrm>
            <a:off x="8628480" y="2878200"/>
            <a:ext cx="1051560" cy="1572840"/>
          </a:xfrm>
          <a:prstGeom prst="rect">
            <a:avLst/>
          </a:prstGeom>
          <a:ln>
            <a:noFill/>
          </a:ln>
        </p:spPr>
      </p:pic>
      <p:sp>
        <p:nvSpPr>
          <p:cNvPr id="334" name="CustomShape 3"/>
          <p:cNvSpPr/>
          <p:nvPr/>
        </p:nvSpPr>
        <p:spPr>
          <a:xfrm>
            <a:off x="2253240" y="4248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35" name="CustomShape 4"/>
          <p:cNvSpPr/>
          <p:nvPr/>
        </p:nvSpPr>
        <p:spPr>
          <a:xfrm>
            <a:off x="7173720" y="4228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36" name="CustomShape 5"/>
          <p:cNvSpPr/>
          <p:nvPr/>
        </p:nvSpPr>
        <p:spPr>
          <a:xfrm>
            <a:off x="76752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37" name="CustomShape 6"/>
          <p:cNvSpPr/>
          <p:nvPr/>
        </p:nvSpPr>
        <p:spPr>
          <a:xfrm>
            <a:off x="874224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38" name="CustomShape 7"/>
          <p:cNvSpPr/>
          <p:nvPr/>
        </p:nvSpPr>
        <p:spPr>
          <a:xfrm>
            <a:off x="5317560" y="4248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39" name="CustomShape 8"/>
          <p:cNvSpPr/>
          <p:nvPr/>
        </p:nvSpPr>
        <p:spPr>
          <a:xfrm>
            <a:off x="3727440" y="4245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340" name="Table 9"/>
          <p:cNvGraphicFramePr/>
          <p:nvPr/>
        </p:nvGraphicFramePr>
        <p:xfrm>
          <a:off x="5144040" y="4973040"/>
          <a:ext cx="4383720" cy="2035200"/>
        </p:xfrm>
        <a:graphic>
          <a:graphicData uri="http://schemas.openxmlformats.org/drawingml/2006/table">
            <a:tbl>
              <a:tblPr/>
              <a:tblGrid>
                <a:gridCol w="1671120"/>
                <a:gridCol w="1304280"/>
                <a:gridCol w="1408320"/>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342" name="TextShape 2"/>
          <p:cNvSpPr txBox="1"/>
          <p:nvPr/>
        </p:nvSpPr>
        <p:spPr>
          <a:xfrm>
            <a:off x="360000" y="1913040"/>
            <a:ext cx="933264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Curba ROC (Receiver Operating Characteristic)</a:t>
            </a:r>
          </a:p>
        </p:txBody>
      </p:sp>
      <p:sp>
        <p:nvSpPr>
          <p:cNvPr id="343"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44"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45" name="TextShape 5"/>
          <p:cNvSpPr txBox="1"/>
          <p:nvPr/>
        </p:nvSpPr>
        <p:spPr>
          <a:xfrm>
            <a:off x="3601440" y="640260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FPR</a:t>
            </a:r>
            <a:endParaRPr lang="en-US" sz="1800" b="0" strike="noStrike" spc="-1">
              <a:solidFill>
                <a:srgbClr val="000000"/>
              </a:solidFill>
              <a:uFill>
                <a:solidFill>
                  <a:srgbClr val="FFFFFF"/>
                </a:solidFill>
              </a:uFill>
              <a:latin typeface="Arial"/>
            </a:endParaRPr>
          </a:p>
        </p:txBody>
      </p:sp>
      <p:sp>
        <p:nvSpPr>
          <p:cNvPr id="346" name="TextShape 6"/>
          <p:cNvSpPr txBox="1"/>
          <p:nvPr/>
        </p:nvSpPr>
        <p:spPr>
          <a:xfrm rot="16167000">
            <a:off x="1465200" y="442656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TPR</a:t>
            </a:r>
            <a:endParaRPr lang="en-US" sz="1800" b="0" strike="noStrike" spc="-1">
              <a:solidFill>
                <a:srgbClr val="000000"/>
              </a:solidFill>
              <a:uFill>
                <a:solidFill>
                  <a:srgbClr val="FFFFFF"/>
                </a:solidFill>
              </a:uFill>
              <a:latin typeface="Arial"/>
            </a:endParaRPr>
          </a:p>
        </p:txBody>
      </p:sp>
      <p:sp>
        <p:nvSpPr>
          <p:cNvPr id="347" name="TextShape 7"/>
          <p:cNvSpPr txBox="1"/>
          <p:nvPr/>
        </p:nvSpPr>
        <p:spPr>
          <a:xfrm>
            <a:off x="6469200" y="640296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48" name="TextShape 8"/>
          <p:cNvSpPr txBox="1"/>
          <p:nvPr/>
        </p:nvSpPr>
        <p:spPr>
          <a:xfrm>
            <a:off x="2736720" y="640080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0</a:t>
            </a:r>
            <a:endParaRPr lang="en-US" sz="1800" b="0" strike="noStrike" spc="-1">
              <a:solidFill>
                <a:srgbClr val="000000"/>
              </a:solidFill>
              <a:uFill>
                <a:solidFill>
                  <a:srgbClr val="FFFFFF"/>
                </a:solidFill>
              </a:uFill>
              <a:latin typeface="Arial"/>
            </a:endParaRPr>
          </a:p>
        </p:txBody>
      </p:sp>
      <p:sp>
        <p:nvSpPr>
          <p:cNvPr id="349" name="TextShape 9"/>
          <p:cNvSpPr txBox="1"/>
          <p:nvPr/>
        </p:nvSpPr>
        <p:spPr>
          <a:xfrm>
            <a:off x="2749320" y="294264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50" name="Freeform 10"/>
          <p:cNvSpPr/>
          <p:nvPr/>
        </p:nvSpPr>
        <p:spPr>
          <a:xfrm>
            <a:off x="3333960" y="3097080"/>
            <a:ext cx="3409920" cy="3176640"/>
          </a:xfrm>
          <a:custGeom>
            <a:avLst/>
            <a:gdLst/>
            <a:ahLst/>
            <a:cxnLst/>
            <a:rect l="0" t="0"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ln w="54720">
            <a:solidFill>
              <a:srgbClr val="00AE00"/>
            </a:solidFill>
            <a:round/>
          </a:ln>
        </p:spPr>
      </p:sp>
      <p:sp>
        <p:nvSpPr>
          <p:cNvPr id="351" name="Line 11"/>
          <p:cNvSpPr/>
          <p:nvPr/>
        </p:nvSpPr>
        <p:spPr>
          <a:xfrm>
            <a:off x="3297960" y="3072960"/>
            <a:ext cx="3445560" cy="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352" name="Line 12"/>
          <p:cNvSpPr/>
          <p:nvPr/>
        </p:nvSpPr>
        <p:spPr>
          <a:xfrm>
            <a:off x="6743520" y="3072960"/>
            <a:ext cx="0" cy="320040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354" name="TextShape 2"/>
          <p:cNvSpPr txBox="1"/>
          <p:nvPr/>
        </p:nvSpPr>
        <p:spPr>
          <a:xfrm>
            <a:off x="360000" y="1913040"/>
            <a:ext cx="933264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Măsura AUC: Aria de sub curba ROC</a:t>
            </a:r>
          </a:p>
        </p:txBody>
      </p:sp>
      <p:sp>
        <p:nvSpPr>
          <p:cNvPr id="355"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56"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57" name="TextShape 5"/>
          <p:cNvSpPr txBox="1"/>
          <p:nvPr/>
        </p:nvSpPr>
        <p:spPr>
          <a:xfrm>
            <a:off x="3601440" y="640260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FPR</a:t>
            </a:r>
            <a:endParaRPr lang="en-US" sz="1800" b="0" strike="noStrike" spc="-1">
              <a:solidFill>
                <a:srgbClr val="000000"/>
              </a:solidFill>
              <a:uFill>
                <a:solidFill>
                  <a:srgbClr val="FFFFFF"/>
                </a:solidFill>
              </a:uFill>
              <a:latin typeface="Arial"/>
            </a:endParaRPr>
          </a:p>
        </p:txBody>
      </p:sp>
      <p:sp>
        <p:nvSpPr>
          <p:cNvPr id="358" name="TextShape 6"/>
          <p:cNvSpPr txBox="1"/>
          <p:nvPr/>
        </p:nvSpPr>
        <p:spPr>
          <a:xfrm rot="16167000">
            <a:off x="1465200" y="442656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TPR</a:t>
            </a:r>
            <a:endParaRPr lang="en-US" sz="1800" b="0" strike="noStrike" spc="-1">
              <a:solidFill>
                <a:srgbClr val="000000"/>
              </a:solidFill>
              <a:uFill>
                <a:solidFill>
                  <a:srgbClr val="FFFFFF"/>
                </a:solidFill>
              </a:uFill>
              <a:latin typeface="Arial"/>
            </a:endParaRPr>
          </a:p>
        </p:txBody>
      </p:sp>
      <p:sp>
        <p:nvSpPr>
          <p:cNvPr id="359" name="TextShape 7"/>
          <p:cNvSpPr txBox="1"/>
          <p:nvPr/>
        </p:nvSpPr>
        <p:spPr>
          <a:xfrm>
            <a:off x="6469200" y="640296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60" name="TextShape 8"/>
          <p:cNvSpPr txBox="1"/>
          <p:nvPr/>
        </p:nvSpPr>
        <p:spPr>
          <a:xfrm>
            <a:off x="2736720" y="640080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0</a:t>
            </a:r>
            <a:endParaRPr lang="en-US" sz="1800" b="0" strike="noStrike" spc="-1">
              <a:solidFill>
                <a:srgbClr val="000000"/>
              </a:solidFill>
              <a:uFill>
                <a:solidFill>
                  <a:srgbClr val="FFFFFF"/>
                </a:solidFill>
              </a:uFill>
              <a:latin typeface="Arial"/>
            </a:endParaRPr>
          </a:p>
        </p:txBody>
      </p:sp>
      <p:sp>
        <p:nvSpPr>
          <p:cNvPr id="361" name="TextShape 9"/>
          <p:cNvSpPr txBox="1"/>
          <p:nvPr/>
        </p:nvSpPr>
        <p:spPr>
          <a:xfrm>
            <a:off x="2749320" y="294264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62" name="Freeform 10"/>
          <p:cNvSpPr/>
          <p:nvPr/>
        </p:nvSpPr>
        <p:spPr>
          <a:xfrm>
            <a:off x="3333960" y="3097080"/>
            <a:ext cx="3409920" cy="3176640"/>
          </a:xfrm>
          <a:custGeom>
            <a:avLst/>
            <a:gdLst/>
            <a:ahLst/>
            <a:cxnLst/>
            <a:rect l="0" t="0"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ln w="54720">
            <a:solidFill>
              <a:srgbClr val="00AE00"/>
            </a:solidFill>
            <a:round/>
          </a:ln>
        </p:spPr>
      </p:sp>
      <p:sp>
        <p:nvSpPr>
          <p:cNvPr id="363" name="Line 11"/>
          <p:cNvSpPr/>
          <p:nvPr/>
        </p:nvSpPr>
        <p:spPr>
          <a:xfrm>
            <a:off x="3297960" y="3072960"/>
            <a:ext cx="3445560" cy="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364" name="Line 12"/>
          <p:cNvSpPr/>
          <p:nvPr/>
        </p:nvSpPr>
        <p:spPr>
          <a:xfrm>
            <a:off x="6743520" y="3072960"/>
            <a:ext cx="0" cy="320040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365" name="Line 13"/>
          <p:cNvSpPr/>
          <p:nvPr/>
        </p:nvSpPr>
        <p:spPr>
          <a:xfrm>
            <a:off x="3749040" y="5486400"/>
            <a:ext cx="548640" cy="7315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6" name="Line 14"/>
          <p:cNvSpPr/>
          <p:nvPr/>
        </p:nvSpPr>
        <p:spPr>
          <a:xfrm>
            <a:off x="4023360" y="4846320"/>
            <a:ext cx="1097280" cy="13716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7" name="Line 15"/>
          <p:cNvSpPr/>
          <p:nvPr/>
        </p:nvSpPr>
        <p:spPr>
          <a:xfrm>
            <a:off x="4389120" y="4389120"/>
            <a:ext cx="1554480" cy="18288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8" name="Line 16"/>
          <p:cNvSpPr/>
          <p:nvPr/>
        </p:nvSpPr>
        <p:spPr>
          <a:xfrm>
            <a:off x="5029200" y="4114800"/>
            <a:ext cx="1554480" cy="18288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9" name="Line 17"/>
          <p:cNvSpPr/>
          <p:nvPr/>
        </p:nvSpPr>
        <p:spPr>
          <a:xfrm>
            <a:off x="5486400" y="3657600"/>
            <a:ext cx="1097280" cy="12801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70" name="Line 18"/>
          <p:cNvSpPr/>
          <p:nvPr/>
        </p:nvSpPr>
        <p:spPr>
          <a:xfrm>
            <a:off x="6035040" y="3363840"/>
            <a:ext cx="548640" cy="640080"/>
          </a:xfrm>
          <a:prstGeom prst="line">
            <a:avLst/>
          </a:prstGeom>
          <a:ln>
            <a:solidFill>
              <a:srgbClr val="000000"/>
            </a:solidFill>
          </a:ln>
        </p:spPr>
        <p:style>
          <a:lnRef idx="0">
            <a:scrgbClr r="0" g="0" b="0"/>
          </a:lnRef>
          <a:fillRef idx="0">
            <a:scrgbClr r="0" g="0" b="0"/>
          </a:fillRef>
          <a:effectRef idx="0">
            <a:scrgbClr r="0" g="0" b="0"/>
          </a:effectRef>
          <a:fontRef idx="minor"/>
        </p:style>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învățare automată?</a:t>
            </a:r>
          </a:p>
        </p:txBody>
      </p:sp>
      <p:sp>
        <p:nvSpPr>
          <p:cNvPr id="372"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3200" b="0" strike="noStrike" spc="-1" dirty="0" err="1">
                <a:solidFill>
                  <a:srgbClr val="000000"/>
                </a:solidFill>
                <a:uFill>
                  <a:solidFill>
                    <a:srgbClr val="FFFFFF"/>
                  </a:solidFill>
                </a:uFill>
                <a:latin typeface="Arial"/>
              </a:rPr>
              <a:t>Măsura</a:t>
            </a:r>
            <a:r>
              <a:rPr lang="en-US" sz="3200" b="0" strike="noStrike" spc="-1" dirty="0">
                <a:solidFill>
                  <a:srgbClr val="000000"/>
                </a:solidFill>
                <a:uFill>
                  <a:solidFill>
                    <a:srgbClr val="FFFFFF"/>
                  </a:solidFill>
                </a:uFill>
                <a:latin typeface="Arial"/>
              </a:rPr>
              <a:t> F</a:t>
            </a:r>
            <a:r>
              <a:rPr lang="en-US" sz="3200" b="0" strike="noStrike" spc="-1" baseline="-25000" dirty="0">
                <a:solidFill>
                  <a:srgbClr val="000000"/>
                </a:solidFill>
                <a:uFill>
                  <a:solidFill>
                    <a:srgbClr val="FFFFFF"/>
                  </a:solidFill>
                </a:uFill>
                <a:latin typeface="Arial"/>
              </a:rPr>
              <a:t>β</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3200" b="0" strike="noStrike" spc="-1" dirty="0" err="1">
                <a:solidFill>
                  <a:srgbClr val="000000"/>
                </a:solidFill>
                <a:uFill>
                  <a:solidFill>
                    <a:srgbClr val="FFFFFF"/>
                  </a:solidFill>
                </a:uFill>
                <a:latin typeface="Arial"/>
              </a:rPr>
              <a:t>Măsura</a:t>
            </a:r>
            <a:r>
              <a:rPr lang="en-US" sz="3200" b="0" strike="noStrike" spc="-1" dirty="0">
                <a:solidFill>
                  <a:srgbClr val="000000"/>
                </a:solidFill>
                <a:uFill>
                  <a:solidFill>
                    <a:srgbClr val="FFFFFF"/>
                  </a:solidFill>
                </a:uFill>
                <a:latin typeface="Arial"/>
              </a:rPr>
              <a:t> F</a:t>
            </a:r>
            <a:r>
              <a:rPr lang="en-US" sz="3200" b="0" strike="noStrike" spc="-1" baseline="-25000" dirty="0">
                <a:solidFill>
                  <a:srgbClr val="000000"/>
                </a:solidFill>
                <a:uFill>
                  <a:solidFill>
                    <a:srgbClr val="FFFFFF"/>
                  </a:solidFill>
                </a:uFill>
                <a:latin typeface="Arial"/>
              </a:rPr>
              <a:t>1</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este</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poate</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cea</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mai</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folosită</a:t>
            </a:r>
            <a:r>
              <a:rPr lang="en-US" sz="3200" b="0" strike="noStrike" spc="-1" dirty="0">
                <a:solidFill>
                  <a:srgbClr val="000000"/>
                </a:solidFill>
                <a:uFill>
                  <a:solidFill>
                    <a:srgbClr val="FFFFFF"/>
                  </a:solidFill>
                </a:uFill>
                <a:latin typeface="Arial"/>
              </a:rPr>
              <a:t> </a:t>
            </a:r>
            <a:r>
              <a:rPr lang="en-US" sz="3200" b="0" strike="noStrike" spc="-1" dirty="0" err="1">
                <a:solidFill>
                  <a:srgbClr val="000000"/>
                </a:solidFill>
                <a:uFill>
                  <a:solidFill>
                    <a:srgbClr val="FFFFFF"/>
                  </a:solidFill>
                </a:uFill>
                <a:latin typeface="Arial"/>
              </a:rPr>
              <a:t>măsură</a:t>
            </a:r>
            <a:r>
              <a:rPr lang="en-US" sz="3200" b="0" strike="noStrike" spc="-1" dirty="0">
                <a:solidFill>
                  <a:srgbClr val="000000"/>
                </a:solidFill>
                <a:uFill>
                  <a:solidFill>
                    <a:srgbClr val="FFFFFF"/>
                  </a:solidFill>
                </a:uFill>
                <a:latin typeface="Arial"/>
              </a:rPr>
              <a:t> de </a:t>
            </a:r>
            <a:r>
              <a:rPr lang="en-US" sz="3200" b="0" strike="noStrike" spc="-1" dirty="0" err="1">
                <a:solidFill>
                  <a:srgbClr val="000000"/>
                </a:solidFill>
                <a:uFill>
                  <a:solidFill>
                    <a:srgbClr val="FFFFFF"/>
                  </a:solidFill>
                </a:uFill>
                <a:latin typeface="Arial"/>
              </a:rPr>
              <a:t>tipul</a:t>
            </a:r>
            <a:r>
              <a:rPr lang="en-US" sz="3200" b="0" strike="noStrike" spc="-1" dirty="0">
                <a:solidFill>
                  <a:srgbClr val="000000"/>
                </a:solidFill>
                <a:uFill>
                  <a:solidFill>
                    <a:srgbClr val="FFFFFF"/>
                  </a:solidFill>
                </a:uFill>
                <a:latin typeface="Arial"/>
              </a:rPr>
              <a:t> F</a:t>
            </a:r>
            <a:r>
              <a:rPr lang="en-US" sz="3200" b="0" strike="noStrike" spc="-1" baseline="-25000" dirty="0">
                <a:solidFill>
                  <a:srgbClr val="000000"/>
                </a:solidFill>
                <a:uFill>
                  <a:solidFill>
                    <a:srgbClr val="FFFFFF"/>
                  </a:solidFill>
                </a:uFill>
                <a:latin typeface="Arial"/>
              </a:rPr>
              <a:t>β</a:t>
            </a:r>
          </a:p>
        </p:txBody>
      </p:sp>
      <p:pic>
        <p:nvPicPr>
          <p:cNvPr id="373" name="Picture 372"/>
          <p:cNvPicPr/>
          <p:nvPr/>
        </p:nvPicPr>
        <p:blipFill>
          <a:blip r:embed="rId2"/>
          <a:stretch/>
        </p:blipFill>
        <p:spPr>
          <a:xfrm>
            <a:off x="1139040" y="3298320"/>
            <a:ext cx="7764120" cy="1272960"/>
          </a:xfrm>
          <a:prstGeom prst="rect">
            <a:avLst/>
          </a:prstGeom>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detecție de obiecte?</a:t>
            </a:r>
          </a:p>
        </p:txBody>
      </p:sp>
      <p:sp>
        <p:nvSpPr>
          <p:cNvPr id="375"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Intersecție supra Uniune (indexul Jaccard)</a:t>
            </a:r>
          </a:p>
        </p:txBody>
      </p:sp>
      <p:pic>
        <p:nvPicPr>
          <p:cNvPr id="376" name="Picture 375"/>
          <p:cNvPicPr/>
          <p:nvPr/>
        </p:nvPicPr>
        <p:blipFill>
          <a:blip r:embed="rId2"/>
          <a:stretch/>
        </p:blipFill>
        <p:spPr>
          <a:xfrm>
            <a:off x="2297520" y="3070080"/>
            <a:ext cx="5492160" cy="3657600"/>
          </a:xfrm>
          <a:prstGeom prst="rect">
            <a:avLst/>
          </a:prstGeom>
          <a:ln>
            <a:noFill/>
          </a:ln>
        </p:spPr>
      </p:pic>
      <p:sp>
        <p:nvSpPr>
          <p:cNvPr id="377" name="CustomShape 3"/>
          <p:cNvSpPr/>
          <p:nvPr/>
        </p:nvSpPr>
        <p:spPr>
          <a:xfrm>
            <a:off x="2596320" y="4278240"/>
            <a:ext cx="3566160" cy="1665360"/>
          </a:xfrm>
          <a:prstGeom prst="rect">
            <a:avLst/>
          </a:prstGeom>
          <a:noFill/>
          <a:ln w="54720">
            <a:solidFill>
              <a:srgbClr val="E6FF00"/>
            </a:solidFill>
            <a:round/>
          </a:ln>
        </p:spPr>
        <p:style>
          <a:lnRef idx="0">
            <a:scrgbClr r="0" g="0" b="0"/>
          </a:lnRef>
          <a:fillRef idx="0">
            <a:scrgbClr r="0" g="0" b="0"/>
          </a:fillRef>
          <a:effectRef idx="0">
            <a:scrgbClr r="0" g="0" b="0"/>
          </a:effectRef>
          <a:fontRef idx="minor"/>
        </p:style>
      </p:sp>
      <p:sp>
        <p:nvSpPr>
          <p:cNvPr id="378" name="CustomShape 4"/>
          <p:cNvSpPr/>
          <p:nvPr/>
        </p:nvSpPr>
        <p:spPr>
          <a:xfrm>
            <a:off x="3291840" y="4754880"/>
            <a:ext cx="3566160" cy="1665360"/>
          </a:xfrm>
          <a:prstGeom prst="rect">
            <a:avLst/>
          </a:prstGeom>
          <a:noFill/>
          <a:ln w="54720">
            <a:solidFill>
              <a:srgbClr val="00AE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CustomShape 1"/>
          <p:cNvSpPr/>
          <p:nvPr/>
        </p:nvSpPr>
        <p:spPr>
          <a:xfrm>
            <a:off x="3327840" y="4782240"/>
            <a:ext cx="2843280" cy="1161360"/>
          </a:xfrm>
          <a:prstGeom prst="rect">
            <a:avLst/>
          </a:prstGeom>
          <a:solidFill>
            <a:srgbClr val="FF3333"/>
          </a:solidFill>
          <a:ln w="54720">
            <a:noFill/>
          </a:ln>
        </p:spPr>
        <p:style>
          <a:lnRef idx="0">
            <a:scrgbClr r="0" g="0" b="0"/>
          </a:lnRef>
          <a:fillRef idx="0">
            <a:scrgbClr r="0" g="0" b="0"/>
          </a:fillRef>
          <a:effectRef idx="0">
            <a:scrgbClr r="0" g="0" b="0"/>
          </a:effectRef>
          <a:fontRef idx="minor"/>
        </p:style>
      </p:sp>
      <p:sp>
        <p:nvSpPr>
          <p:cNvPr id="380" name="TextShape 2"/>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detecție de obiecte?</a:t>
            </a:r>
          </a:p>
        </p:txBody>
      </p:sp>
      <p:sp>
        <p:nvSpPr>
          <p:cNvPr id="381" name="TextShape 3"/>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Intersecție supra Uniune (indexul Jaccard)</a:t>
            </a:r>
          </a:p>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Detecție corectă dacă J(A,B) &gt; 0.5</a:t>
            </a:r>
          </a:p>
        </p:txBody>
      </p:sp>
      <p:sp>
        <p:nvSpPr>
          <p:cNvPr id="382" name="CustomShape 4"/>
          <p:cNvSpPr/>
          <p:nvPr/>
        </p:nvSpPr>
        <p:spPr>
          <a:xfrm>
            <a:off x="2596320" y="4278240"/>
            <a:ext cx="3566160" cy="1665360"/>
          </a:xfrm>
          <a:prstGeom prst="rect">
            <a:avLst/>
          </a:prstGeom>
          <a:solidFill>
            <a:srgbClr val="FF8080">
              <a:alpha val="50000"/>
            </a:srgbClr>
          </a:solidFill>
          <a:ln w="54720">
            <a:solidFill>
              <a:srgbClr val="E6FF00"/>
            </a:solidFill>
            <a:round/>
          </a:ln>
        </p:spPr>
        <p:style>
          <a:lnRef idx="0">
            <a:scrgbClr r="0" g="0" b="0"/>
          </a:lnRef>
          <a:fillRef idx="0">
            <a:scrgbClr r="0" g="0" b="0"/>
          </a:fillRef>
          <a:effectRef idx="0">
            <a:scrgbClr r="0" g="0" b="0"/>
          </a:effectRef>
          <a:fontRef idx="minor"/>
        </p:style>
      </p:sp>
      <p:sp>
        <p:nvSpPr>
          <p:cNvPr id="383" name="CustomShape 5"/>
          <p:cNvSpPr/>
          <p:nvPr/>
        </p:nvSpPr>
        <p:spPr>
          <a:xfrm>
            <a:off x="3291840" y="4754880"/>
            <a:ext cx="3566160" cy="1665360"/>
          </a:xfrm>
          <a:prstGeom prst="rect">
            <a:avLst/>
          </a:prstGeom>
          <a:solidFill>
            <a:srgbClr val="FF8080">
              <a:alpha val="50000"/>
            </a:srgbClr>
          </a:solidFill>
          <a:ln w="54720">
            <a:solidFill>
              <a:srgbClr val="00AE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Problemă “bine pusă” de învățare automată</a:t>
            </a:r>
          </a:p>
        </p:txBody>
      </p:sp>
      <p:sp>
        <p:nvSpPr>
          <p:cNvPr id="54"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Arthur Samuel (1959) a scris un program pentru a juca dame (probabil primul program bazat pe conceptul de învățare)</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Programul a jucat împotriva lui însuși 10 mii de jocuri</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Programul a fost conceput să găsească ce poziții ale tablei de joc erau bune sau rele în funcție de probabilitatea de a câștiga sau pierde</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În acest caz:</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E = 10000 de jocuri</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T = joacă dame</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P = dacă câștigă sau nu</a:t>
            </a:r>
            <a:endParaRPr lang="en-US" sz="3200" b="0" strike="noStrike" spc="-1">
              <a:solidFill>
                <a:srgbClr val="000000"/>
              </a:solidFill>
              <a:uFill>
                <a:solidFill>
                  <a:srgbClr val="FFFFFF"/>
                </a:solidFill>
              </a:uFill>
              <a:latin typeface="Arial"/>
            </a:endParaRPr>
          </a:p>
        </p:txBody>
      </p:sp>
      <p:pic>
        <p:nvPicPr>
          <p:cNvPr id="55" name="Picture 54"/>
          <p:cNvPicPr/>
          <p:nvPr/>
        </p:nvPicPr>
        <p:blipFill>
          <a:blip r:embed="rId2"/>
          <a:stretch/>
        </p:blipFill>
        <p:spPr>
          <a:xfrm>
            <a:off x="4846320" y="4040280"/>
            <a:ext cx="4222440" cy="2909160"/>
          </a:xfrm>
          <a:prstGeom prst="rect">
            <a:avLst/>
          </a:prstGeom>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regresie?</a:t>
            </a:r>
          </a:p>
        </p:txBody>
      </p:sp>
      <p:sp>
        <p:nvSpPr>
          <p:cNvPr id="385" name="TextShape 2"/>
          <p:cNvSpPr txBox="1"/>
          <p:nvPr/>
        </p:nvSpPr>
        <p:spPr>
          <a:xfrm>
            <a:off x="504000" y="187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Media pătratelor erorilor (MSE)</a:t>
            </a:r>
          </a:p>
        </p:txBody>
      </p:sp>
      <p:pic>
        <p:nvPicPr>
          <p:cNvPr id="386" name="Picture 385"/>
          <p:cNvPicPr/>
          <p:nvPr/>
        </p:nvPicPr>
        <p:blipFill>
          <a:blip r:embed="rId2"/>
          <a:stretch/>
        </p:blipFill>
        <p:spPr>
          <a:xfrm>
            <a:off x="2743200" y="3671280"/>
            <a:ext cx="3840480" cy="3771360"/>
          </a:xfrm>
          <a:prstGeom prst="rect">
            <a:avLst/>
          </a:prstGeom>
          <a:ln>
            <a:noFill/>
          </a:ln>
        </p:spPr>
      </p:pic>
      <p:pic>
        <p:nvPicPr>
          <p:cNvPr id="387" name="Picture 386"/>
          <p:cNvPicPr/>
          <p:nvPr/>
        </p:nvPicPr>
        <p:blipFill>
          <a:blip r:embed="rId3"/>
          <a:stretch/>
        </p:blipFill>
        <p:spPr>
          <a:xfrm>
            <a:off x="2885040" y="2527200"/>
            <a:ext cx="4155840" cy="1096920"/>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regresie?</a:t>
            </a:r>
          </a:p>
        </p:txBody>
      </p:sp>
      <p:sp>
        <p:nvSpPr>
          <p:cNvPr id="389"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Ordinea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dificultății</a:t>
            </a:r>
            <a:r>
              <a:rPr lang="en-US" sz="2800" b="0" strike="noStrike" spc="-1" dirty="0">
                <a:solidFill>
                  <a:srgbClr val="000000"/>
                </a:solidFill>
                <a:uFill>
                  <a:solidFill>
                    <a:srgbClr val="FFFFFF"/>
                  </a:solidFill>
                </a:uFill>
                <a:latin typeface="Arial"/>
              </a:rPr>
              <a:t> conform </a:t>
            </a:r>
            <a:r>
              <a:rPr lang="en-US" sz="2800" b="0" strike="noStrike" spc="-1" dirty="0" err="1">
                <a:solidFill>
                  <a:srgbClr val="000000"/>
                </a:solidFill>
                <a:uFill>
                  <a:solidFill>
                    <a:srgbClr val="FFFFFF"/>
                  </a:solidFill>
                </a:uFill>
                <a:latin typeface="Arial"/>
              </a:rPr>
              <a:t>oamenilor</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Ordinea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dificultății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prezisă</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sistem</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390" name="Picture 389"/>
          <p:cNvPicPr/>
          <p:nvPr/>
        </p:nvPicPr>
        <p:blipFill>
          <a:blip r:embed="rId2"/>
          <a:stretch/>
        </p:blipFill>
        <p:spPr>
          <a:xfrm>
            <a:off x="486720" y="2926080"/>
            <a:ext cx="1596960" cy="1463040"/>
          </a:xfrm>
          <a:prstGeom prst="rect">
            <a:avLst/>
          </a:prstGeom>
          <a:ln>
            <a:noFill/>
          </a:ln>
        </p:spPr>
      </p:pic>
      <p:pic>
        <p:nvPicPr>
          <p:cNvPr id="391" name="Picture 390"/>
          <p:cNvPicPr/>
          <p:nvPr/>
        </p:nvPicPr>
        <p:blipFill>
          <a:blip r:embed="rId3"/>
          <a:stretch/>
        </p:blipFill>
        <p:spPr>
          <a:xfrm>
            <a:off x="2262240" y="2934360"/>
            <a:ext cx="1085040" cy="1446480"/>
          </a:xfrm>
          <a:prstGeom prst="rect">
            <a:avLst/>
          </a:prstGeom>
          <a:ln>
            <a:noFill/>
          </a:ln>
        </p:spPr>
      </p:pic>
      <p:pic>
        <p:nvPicPr>
          <p:cNvPr id="392" name="Picture 391"/>
          <p:cNvPicPr/>
          <p:nvPr/>
        </p:nvPicPr>
        <p:blipFill>
          <a:blip r:embed="rId4"/>
          <a:stretch/>
        </p:blipFill>
        <p:spPr>
          <a:xfrm>
            <a:off x="3512520" y="2930040"/>
            <a:ext cx="1940760" cy="1455480"/>
          </a:xfrm>
          <a:prstGeom prst="rect">
            <a:avLst/>
          </a:prstGeom>
          <a:ln>
            <a:noFill/>
          </a:ln>
        </p:spPr>
      </p:pic>
      <p:pic>
        <p:nvPicPr>
          <p:cNvPr id="393" name="Picture 392"/>
          <p:cNvPicPr/>
          <p:nvPr/>
        </p:nvPicPr>
        <p:blipFill>
          <a:blip r:embed="rId5"/>
          <a:stretch/>
        </p:blipFill>
        <p:spPr>
          <a:xfrm>
            <a:off x="5600160" y="2930040"/>
            <a:ext cx="1940760" cy="1455480"/>
          </a:xfrm>
          <a:prstGeom prst="rect">
            <a:avLst/>
          </a:prstGeom>
          <a:ln>
            <a:noFill/>
          </a:ln>
        </p:spPr>
      </p:pic>
      <p:pic>
        <p:nvPicPr>
          <p:cNvPr id="394" name="Picture 393"/>
          <p:cNvPicPr/>
          <p:nvPr/>
        </p:nvPicPr>
        <p:blipFill>
          <a:blip r:embed="rId6"/>
          <a:stretch/>
        </p:blipFill>
        <p:spPr>
          <a:xfrm>
            <a:off x="7703280" y="2937600"/>
            <a:ext cx="1920240" cy="1440000"/>
          </a:xfrm>
          <a:prstGeom prst="rect">
            <a:avLst/>
          </a:prstGeom>
          <a:ln>
            <a:noFill/>
          </a:ln>
        </p:spPr>
      </p:pic>
      <p:pic>
        <p:nvPicPr>
          <p:cNvPr id="395" name="Picture 394"/>
          <p:cNvPicPr/>
          <p:nvPr/>
        </p:nvPicPr>
        <p:blipFill>
          <a:blip r:embed="rId2"/>
          <a:stretch/>
        </p:blipFill>
        <p:spPr>
          <a:xfrm>
            <a:off x="1728000" y="5666400"/>
            <a:ext cx="1596960" cy="1463040"/>
          </a:xfrm>
          <a:prstGeom prst="rect">
            <a:avLst/>
          </a:prstGeom>
          <a:ln>
            <a:noFill/>
          </a:ln>
        </p:spPr>
      </p:pic>
      <p:pic>
        <p:nvPicPr>
          <p:cNvPr id="396" name="Picture 395"/>
          <p:cNvPicPr/>
          <p:nvPr/>
        </p:nvPicPr>
        <p:blipFill>
          <a:blip r:embed="rId3"/>
          <a:stretch/>
        </p:blipFill>
        <p:spPr>
          <a:xfrm>
            <a:off x="479520" y="5674680"/>
            <a:ext cx="1085040" cy="1446480"/>
          </a:xfrm>
          <a:prstGeom prst="rect">
            <a:avLst/>
          </a:prstGeom>
          <a:ln>
            <a:noFill/>
          </a:ln>
        </p:spPr>
      </p:pic>
      <p:pic>
        <p:nvPicPr>
          <p:cNvPr id="397" name="Picture 396"/>
          <p:cNvPicPr/>
          <p:nvPr/>
        </p:nvPicPr>
        <p:blipFill>
          <a:blip r:embed="rId4"/>
          <a:stretch/>
        </p:blipFill>
        <p:spPr>
          <a:xfrm>
            <a:off x="3493800" y="5670360"/>
            <a:ext cx="1940760" cy="1455480"/>
          </a:xfrm>
          <a:prstGeom prst="rect">
            <a:avLst/>
          </a:prstGeom>
          <a:ln>
            <a:noFill/>
          </a:ln>
        </p:spPr>
      </p:pic>
      <p:pic>
        <p:nvPicPr>
          <p:cNvPr id="398" name="Picture 397"/>
          <p:cNvPicPr/>
          <p:nvPr/>
        </p:nvPicPr>
        <p:blipFill>
          <a:blip r:embed="rId5"/>
          <a:stretch/>
        </p:blipFill>
        <p:spPr>
          <a:xfrm>
            <a:off x="7705440" y="5670360"/>
            <a:ext cx="1940760" cy="1455480"/>
          </a:xfrm>
          <a:prstGeom prst="rect">
            <a:avLst/>
          </a:prstGeom>
          <a:ln>
            <a:noFill/>
          </a:ln>
        </p:spPr>
      </p:pic>
      <p:pic>
        <p:nvPicPr>
          <p:cNvPr id="399" name="Picture 398"/>
          <p:cNvPicPr/>
          <p:nvPr/>
        </p:nvPicPr>
        <p:blipFill>
          <a:blip r:embed="rId6"/>
          <a:stretch/>
        </p:blipFill>
        <p:spPr>
          <a:xfrm>
            <a:off x="5596560" y="5677920"/>
            <a:ext cx="1920240" cy="1440000"/>
          </a:xfrm>
          <a:prstGeom prst="rect">
            <a:avLst/>
          </a:prstGeom>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regresie?</a:t>
            </a:r>
          </a:p>
        </p:txBody>
      </p:sp>
      <p:sp>
        <p:nvSpPr>
          <p:cNvPr id="401"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Corelația</a:t>
            </a:r>
            <a:r>
              <a:rPr lang="en-US" sz="2800" b="0" strike="noStrike" spc="-1" dirty="0">
                <a:solidFill>
                  <a:srgbClr val="000000"/>
                </a:solidFill>
                <a:uFill>
                  <a:solidFill>
                    <a:srgbClr val="FFFFFF"/>
                  </a:solidFill>
                </a:uFill>
                <a:latin typeface="Arial"/>
              </a:rPr>
              <a:t> Kendall Tau:</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Măsură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ordinală</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bazate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perechi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concordante</a:t>
            </a:r>
            <a:r>
              <a:rPr lang="en-US" sz="2800" b="0" strike="noStrike" spc="-1" dirty="0">
                <a:solidFill>
                  <a:srgbClr val="000000"/>
                </a:solidFill>
                <a:uFill>
                  <a:solidFill>
                    <a:srgbClr val="FFFFFF"/>
                  </a:solidFill>
                </a:uFill>
                <a:latin typeface="Arial"/>
              </a:rPr>
              <a:t> (P) </a:t>
            </a:r>
            <a:r>
              <a:rPr lang="en-US" sz="2800" b="0" strike="noStrike" spc="-1" dirty="0" err="1">
                <a:solidFill>
                  <a:srgbClr val="000000"/>
                </a:solidFill>
                <a:uFill>
                  <a:solidFill>
                    <a:srgbClr val="FFFFFF"/>
                  </a:solidFill>
                </a:uFill>
                <a:latin typeface="Arial"/>
              </a:rPr>
              <a:t>și</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discordante</a:t>
            </a:r>
            <a:r>
              <a:rPr lang="en-US" sz="2800" b="0" strike="noStrike" spc="-1" dirty="0">
                <a:solidFill>
                  <a:srgbClr val="000000"/>
                </a:solidFill>
                <a:uFill>
                  <a:solidFill>
                    <a:srgbClr val="FFFFFF"/>
                  </a:solidFill>
                </a:uFill>
                <a:latin typeface="Arial"/>
              </a:rPr>
              <a:t> (Q)</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02" name="Picture 401"/>
          <p:cNvPicPr/>
          <p:nvPr/>
        </p:nvPicPr>
        <p:blipFill>
          <a:blip r:embed="rId2"/>
          <a:stretch/>
        </p:blipFill>
        <p:spPr>
          <a:xfrm>
            <a:off x="3923640" y="2704320"/>
            <a:ext cx="2258280" cy="1338480"/>
          </a:xfrm>
          <a:prstGeom prst="rect">
            <a:avLst/>
          </a:prstGeom>
          <a:ln>
            <a:noFill/>
          </a:ln>
        </p:spPr>
      </p:pic>
      <p:pic>
        <p:nvPicPr>
          <p:cNvPr id="403" name="Picture 402"/>
          <p:cNvPicPr/>
          <p:nvPr/>
        </p:nvPicPr>
        <p:blipFill>
          <a:blip r:embed="rId3"/>
          <a:stretch/>
        </p:blipFill>
        <p:spPr>
          <a:xfrm>
            <a:off x="1392120" y="5466960"/>
            <a:ext cx="7512480" cy="584640"/>
          </a:xfrm>
          <a:prstGeom prst="rect">
            <a:avLst/>
          </a:prstGeom>
          <a:ln>
            <a:noFill/>
          </a:ln>
        </p:spPr>
      </p:pic>
      <p:pic>
        <p:nvPicPr>
          <p:cNvPr id="404" name="Picture 403"/>
          <p:cNvPicPr/>
          <p:nvPr/>
        </p:nvPicPr>
        <p:blipFill>
          <a:blip r:embed="rId4"/>
          <a:stretch/>
        </p:blipFill>
        <p:spPr>
          <a:xfrm>
            <a:off x="1378800" y="6309360"/>
            <a:ext cx="7582320" cy="60552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regresie?</a:t>
            </a:r>
          </a:p>
        </p:txBody>
      </p:sp>
      <p:sp>
        <p:nvSpPr>
          <p:cNvPr id="406"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Ordinea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dificultății</a:t>
            </a:r>
            <a:r>
              <a:rPr lang="en-US" sz="2800" b="0" strike="noStrike" spc="-1" dirty="0">
                <a:solidFill>
                  <a:srgbClr val="000000"/>
                </a:solidFill>
                <a:uFill>
                  <a:solidFill>
                    <a:srgbClr val="FFFFFF"/>
                  </a:solidFill>
                </a:uFill>
                <a:latin typeface="Arial"/>
              </a:rPr>
              <a:t> conform </a:t>
            </a:r>
            <a:r>
              <a:rPr lang="en-US" sz="2800" b="0" strike="noStrike" spc="-1" dirty="0" err="1">
                <a:solidFill>
                  <a:srgbClr val="000000"/>
                </a:solidFill>
                <a:uFill>
                  <a:solidFill>
                    <a:srgbClr val="FFFFFF"/>
                  </a:solidFill>
                </a:uFill>
                <a:latin typeface="Arial"/>
              </a:rPr>
              <a:t>oamenilor</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Concordantă</a:t>
            </a:r>
            <a:r>
              <a:rPr lang="en-US" sz="2800" b="0" strike="noStrike" spc="-1" dirty="0">
                <a:solidFill>
                  <a:srgbClr val="000000"/>
                </a:solidFill>
                <a:uFill>
                  <a:solidFill>
                    <a:srgbClr val="FFFFFF"/>
                  </a:solidFill>
                </a:uFill>
                <a:latin typeface="Arial"/>
              </a:rPr>
              <a:t> cu </a:t>
            </a:r>
            <a:r>
              <a:rPr lang="en-US" sz="2800" b="0" strike="noStrike" spc="-1" dirty="0" err="1">
                <a:solidFill>
                  <a:srgbClr val="000000"/>
                </a:solidFill>
                <a:uFill>
                  <a:solidFill>
                    <a:srgbClr val="FFFFFF"/>
                  </a:solidFill>
                </a:uFill>
                <a:latin typeface="Arial"/>
              </a:rPr>
              <a:t>ordinea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prezisă</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sistem</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07" name="Picture 406"/>
          <p:cNvPicPr/>
          <p:nvPr/>
        </p:nvPicPr>
        <p:blipFill>
          <a:blip r:embed="rId2"/>
          <a:stretch/>
        </p:blipFill>
        <p:spPr>
          <a:xfrm>
            <a:off x="486720" y="2926080"/>
            <a:ext cx="1596960" cy="1463040"/>
          </a:xfrm>
          <a:prstGeom prst="rect">
            <a:avLst/>
          </a:prstGeom>
          <a:ln>
            <a:noFill/>
          </a:ln>
        </p:spPr>
      </p:pic>
      <p:pic>
        <p:nvPicPr>
          <p:cNvPr id="408" name="Picture 407"/>
          <p:cNvPicPr/>
          <p:nvPr/>
        </p:nvPicPr>
        <p:blipFill>
          <a:blip r:embed="rId3"/>
          <a:stretch/>
        </p:blipFill>
        <p:spPr>
          <a:xfrm>
            <a:off x="7703280" y="2937600"/>
            <a:ext cx="1920240" cy="1440000"/>
          </a:xfrm>
          <a:prstGeom prst="rect">
            <a:avLst/>
          </a:prstGeom>
          <a:ln>
            <a:noFill/>
          </a:ln>
        </p:spPr>
      </p:pic>
      <p:pic>
        <p:nvPicPr>
          <p:cNvPr id="409" name="Picture 408"/>
          <p:cNvPicPr/>
          <p:nvPr/>
        </p:nvPicPr>
        <p:blipFill>
          <a:blip r:embed="rId2"/>
          <a:stretch/>
        </p:blipFill>
        <p:spPr>
          <a:xfrm>
            <a:off x="1728000" y="5666400"/>
            <a:ext cx="1596960" cy="1463040"/>
          </a:xfrm>
          <a:prstGeom prst="rect">
            <a:avLst/>
          </a:prstGeom>
          <a:ln>
            <a:noFill/>
          </a:ln>
        </p:spPr>
      </p:pic>
      <p:pic>
        <p:nvPicPr>
          <p:cNvPr id="410" name="Picture 409"/>
          <p:cNvPicPr/>
          <p:nvPr/>
        </p:nvPicPr>
        <p:blipFill>
          <a:blip r:embed="rId3"/>
          <a:stretch/>
        </p:blipFill>
        <p:spPr>
          <a:xfrm>
            <a:off x="5596560" y="5677920"/>
            <a:ext cx="1920240" cy="144000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regresie?</a:t>
            </a:r>
          </a:p>
        </p:txBody>
      </p:sp>
      <p:sp>
        <p:nvSpPr>
          <p:cNvPr id="412"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Ordinea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dificultății</a:t>
            </a:r>
            <a:r>
              <a:rPr lang="en-US" sz="2800" b="0" strike="noStrike" spc="-1" dirty="0">
                <a:solidFill>
                  <a:srgbClr val="000000"/>
                </a:solidFill>
                <a:uFill>
                  <a:solidFill>
                    <a:srgbClr val="FFFFFF"/>
                  </a:solidFill>
                </a:uFill>
                <a:latin typeface="Arial"/>
              </a:rPr>
              <a:t> conform </a:t>
            </a:r>
            <a:r>
              <a:rPr lang="en-US" sz="2800" b="0" strike="noStrike" spc="-1" dirty="0" err="1">
                <a:solidFill>
                  <a:srgbClr val="000000"/>
                </a:solidFill>
                <a:uFill>
                  <a:solidFill>
                    <a:srgbClr val="FFFFFF"/>
                  </a:solidFill>
                </a:uFill>
                <a:latin typeface="Arial"/>
              </a:rPr>
              <a:t>oamenilor</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smtClean="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smtClean="0">
                <a:solidFill>
                  <a:srgbClr val="000000"/>
                </a:solidFill>
                <a:uFill>
                  <a:solidFill>
                    <a:srgbClr val="FFFFFF"/>
                  </a:solidFill>
                </a:uFill>
                <a:latin typeface="Arial"/>
              </a:rPr>
              <a:t>Discordantă</a:t>
            </a:r>
            <a:r>
              <a:rPr lang="en-US" sz="2800" b="0" strike="noStrike" spc="-1" dirty="0" smtClean="0">
                <a:solidFill>
                  <a:srgbClr val="000000"/>
                </a:solidFill>
                <a:uFill>
                  <a:solidFill>
                    <a:srgbClr val="FFFFFF"/>
                  </a:solidFill>
                </a:uFill>
                <a:latin typeface="Arial"/>
              </a:rPr>
              <a:t> </a:t>
            </a:r>
            <a:r>
              <a:rPr lang="en-US" sz="2800" b="0" strike="noStrike" spc="-1" dirty="0">
                <a:solidFill>
                  <a:srgbClr val="000000"/>
                </a:solidFill>
                <a:uFill>
                  <a:solidFill>
                    <a:srgbClr val="FFFFFF"/>
                  </a:solidFill>
                </a:uFill>
                <a:latin typeface="Arial"/>
              </a:rPr>
              <a:t>cu </a:t>
            </a:r>
            <a:r>
              <a:rPr lang="en-US" sz="2800" b="0" strike="noStrike" spc="-1" dirty="0" err="1">
                <a:solidFill>
                  <a:srgbClr val="000000"/>
                </a:solidFill>
                <a:uFill>
                  <a:solidFill>
                    <a:srgbClr val="FFFFFF"/>
                  </a:solidFill>
                </a:uFill>
                <a:latin typeface="Arial"/>
              </a:rPr>
              <a:t>ordinea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prezisă</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sistem</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13" name="Picture 412"/>
          <p:cNvPicPr/>
          <p:nvPr/>
        </p:nvPicPr>
        <p:blipFill>
          <a:blip r:embed="rId2"/>
          <a:stretch/>
        </p:blipFill>
        <p:spPr>
          <a:xfrm>
            <a:off x="486720" y="2926080"/>
            <a:ext cx="1596960" cy="1463040"/>
          </a:xfrm>
          <a:prstGeom prst="rect">
            <a:avLst/>
          </a:prstGeom>
          <a:ln>
            <a:noFill/>
          </a:ln>
        </p:spPr>
      </p:pic>
      <p:pic>
        <p:nvPicPr>
          <p:cNvPr id="414" name="Picture 413"/>
          <p:cNvPicPr/>
          <p:nvPr/>
        </p:nvPicPr>
        <p:blipFill>
          <a:blip r:embed="rId3"/>
          <a:stretch/>
        </p:blipFill>
        <p:spPr>
          <a:xfrm>
            <a:off x="2262240" y="2934360"/>
            <a:ext cx="1085040" cy="1446480"/>
          </a:xfrm>
          <a:prstGeom prst="rect">
            <a:avLst/>
          </a:prstGeom>
          <a:ln>
            <a:noFill/>
          </a:ln>
        </p:spPr>
      </p:pic>
      <p:pic>
        <p:nvPicPr>
          <p:cNvPr id="415" name="Picture 414"/>
          <p:cNvPicPr/>
          <p:nvPr/>
        </p:nvPicPr>
        <p:blipFill>
          <a:blip r:embed="rId2"/>
          <a:stretch/>
        </p:blipFill>
        <p:spPr>
          <a:xfrm>
            <a:off x="1728000" y="5666400"/>
            <a:ext cx="1596960" cy="1463040"/>
          </a:xfrm>
          <a:prstGeom prst="rect">
            <a:avLst/>
          </a:prstGeom>
          <a:ln>
            <a:noFill/>
          </a:ln>
        </p:spPr>
      </p:pic>
      <p:pic>
        <p:nvPicPr>
          <p:cNvPr id="416" name="Picture 415"/>
          <p:cNvPicPr/>
          <p:nvPr/>
        </p:nvPicPr>
        <p:blipFill>
          <a:blip r:embed="rId3"/>
          <a:stretch/>
        </p:blipFill>
        <p:spPr>
          <a:xfrm>
            <a:off x="479520" y="5674680"/>
            <a:ext cx="1085040" cy="144648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regresie?</a:t>
            </a:r>
          </a:p>
        </p:txBody>
      </p:sp>
      <p:sp>
        <p:nvSpPr>
          <p:cNvPr id="418"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Cât</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este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corelația</a:t>
            </a:r>
            <a:r>
              <a:rPr lang="en-US" sz="2800" b="0" strike="noStrike" spc="-1" dirty="0">
                <a:solidFill>
                  <a:srgbClr val="000000"/>
                </a:solidFill>
                <a:uFill>
                  <a:solidFill>
                    <a:srgbClr val="FFFFFF"/>
                  </a:solidFill>
                </a:uFill>
                <a:latin typeface="Arial"/>
              </a:rPr>
              <a:t> Kendall Tau?</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 = ?, Q =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19" name="Picture 418"/>
          <p:cNvPicPr/>
          <p:nvPr/>
        </p:nvPicPr>
        <p:blipFill>
          <a:blip r:embed="rId2"/>
          <a:stretch/>
        </p:blipFill>
        <p:spPr>
          <a:xfrm>
            <a:off x="486720" y="2926080"/>
            <a:ext cx="1596960" cy="1463040"/>
          </a:xfrm>
          <a:prstGeom prst="rect">
            <a:avLst/>
          </a:prstGeom>
          <a:ln>
            <a:noFill/>
          </a:ln>
        </p:spPr>
      </p:pic>
      <p:pic>
        <p:nvPicPr>
          <p:cNvPr id="420" name="Picture 419"/>
          <p:cNvPicPr/>
          <p:nvPr/>
        </p:nvPicPr>
        <p:blipFill>
          <a:blip r:embed="rId3"/>
          <a:stretch/>
        </p:blipFill>
        <p:spPr>
          <a:xfrm>
            <a:off x="2262240" y="2934360"/>
            <a:ext cx="1085040" cy="1446480"/>
          </a:xfrm>
          <a:prstGeom prst="rect">
            <a:avLst/>
          </a:prstGeom>
          <a:ln>
            <a:noFill/>
          </a:ln>
        </p:spPr>
      </p:pic>
      <p:pic>
        <p:nvPicPr>
          <p:cNvPr id="421" name="Picture 420"/>
          <p:cNvPicPr/>
          <p:nvPr/>
        </p:nvPicPr>
        <p:blipFill>
          <a:blip r:embed="rId4"/>
          <a:stretch/>
        </p:blipFill>
        <p:spPr>
          <a:xfrm>
            <a:off x="3512520" y="2930040"/>
            <a:ext cx="1940760" cy="1455480"/>
          </a:xfrm>
          <a:prstGeom prst="rect">
            <a:avLst/>
          </a:prstGeom>
          <a:ln>
            <a:noFill/>
          </a:ln>
        </p:spPr>
      </p:pic>
      <p:pic>
        <p:nvPicPr>
          <p:cNvPr id="422" name="Picture 421"/>
          <p:cNvPicPr/>
          <p:nvPr/>
        </p:nvPicPr>
        <p:blipFill>
          <a:blip r:embed="rId5"/>
          <a:stretch/>
        </p:blipFill>
        <p:spPr>
          <a:xfrm>
            <a:off x="5600160" y="2930040"/>
            <a:ext cx="1940760" cy="1455480"/>
          </a:xfrm>
          <a:prstGeom prst="rect">
            <a:avLst/>
          </a:prstGeom>
          <a:ln>
            <a:noFill/>
          </a:ln>
        </p:spPr>
      </p:pic>
      <p:pic>
        <p:nvPicPr>
          <p:cNvPr id="423" name="Picture 422"/>
          <p:cNvPicPr/>
          <p:nvPr/>
        </p:nvPicPr>
        <p:blipFill>
          <a:blip r:embed="rId6"/>
          <a:stretch/>
        </p:blipFill>
        <p:spPr>
          <a:xfrm>
            <a:off x="7703280" y="2937600"/>
            <a:ext cx="1920240" cy="1440000"/>
          </a:xfrm>
          <a:prstGeom prst="rect">
            <a:avLst/>
          </a:prstGeom>
          <a:ln>
            <a:noFill/>
          </a:ln>
        </p:spPr>
      </p:pic>
      <p:pic>
        <p:nvPicPr>
          <p:cNvPr id="424" name="Picture 423"/>
          <p:cNvPicPr/>
          <p:nvPr/>
        </p:nvPicPr>
        <p:blipFill>
          <a:blip r:embed="rId2"/>
          <a:stretch/>
        </p:blipFill>
        <p:spPr>
          <a:xfrm>
            <a:off x="1728000" y="5666400"/>
            <a:ext cx="1596960" cy="1463040"/>
          </a:xfrm>
          <a:prstGeom prst="rect">
            <a:avLst/>
          </a:prstGeom>
          <a:ln>
            <a:noFill/>
          </a:ln>
        </p:spPr>
      </p:pic>
      <p:pic>
        <p:nvPicPr>
          <p:cNvPr id="425" name="Picture 424"/>
          <p:cNvPicPr/>
          <p:nvPr/>
        </p:nvPicPr>
        <p:blipFill>
          <a:blip r:embed="rId3"/>
          <a:stretch/>
        </p:blipFill>
        <p:spPr>
          <a:xfrm>
            <a:off x="479520" y="5674680"/>
            <a:ext cx="1085040" cy="1446480"/>
          </a:xfrm>
          <a:prstGeom prst="rect">
            <a:avLst/>
          </a:prstGeom>
          <a:ln>
            <a:noFill/>
          </a:ln>
        </p:spPr>
      </p:pic>
      <p:pic>
        <p:nvPicPr>
          <p:cNvPr id="426" name="Picture 425"/>
          <p:cNvPicPr/>
          <p:nvPr/>
        </p:nvPicPr>
        <p:blipFill>
          <a:blip r:embed="rId4"/>
          <a:stretch/>
        </p:blipFill>
        <p:spPr>
          <a:xfrm>
            <a:off x="3493800" y="5670360"/>
            <a:ext cx="1940760" cy="1455480"/>
          </a:xfrm>
          <a:prstGeom prst="rect">
            <a:avLst/>
          </a:prstGeom>
          <a:ln>
            <a:noFill/>
          </a:ln>
        </p:spPr>
      </p:pic>
      <p:pic>
        <p:nvPicPr>
          <p:cNvPr id="427" name="Picture 426"/>
          <p:cNvPicPr/>
          <p:nvPr/>
        </p:nvPicPr>
        <p:blipFill>
          <a:blip r:embed="rId5"/>
          <a:stretch/>
        </p:blipFill>
        <p:spPr>
          <a:xfrm>
            <a:off x="7705440" y="5670360"/>
            <a:ext cx="1940760" cy="1455480"/>
          </a:xfrm>
          <a:prstGeom prst="rect">
            <a:avLst/>
          </a:prstGeom>
          <a:ln>
            <a:noFill/>
          </a:ln>
        </p:spPr>
      </p:pic>
      <p:pic>
        <p:nvPicPr>
          <p:cNvPr id="428" name="Picture 427"/>
          <p:cNvPicPr/>
          <p:nvPr/>
        </p:nvPicPr>
        <p:blipFill>
          <a:blip r:embed="rId6"/>
          <a:stretch/>
        </p:blipFill>
        <p:spPr>
          <a:xfrm>
            <a:off x="5596560" y="5677920"/>
            <a:ext cx="1920240" cy="1440000"/>
          </a:xfrm>
          <a:prstGeom prst="rect">
            <a:avLst/>
          </a:prstGeom>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Cum evaluăm un sistem
de regresie?</a:t>
            </a:r>
          </a:p>
        </p:txBody>
      </p:sp>
      <p:sp>
        <p:nvSpPr>
          <p:cNvPr id="430"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Cât</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este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corelația</a:t>
            </a:r>
            <a:r>
              <a:rPr lang="en-US" sz="2800" b="0" strike="noStrike" spc="-1" dirty="0">
                <a:solidFill>
                  <a:srgbClr val="000000"/>
                </a:solidFill>
                <a:uFill>
                  <a:solidFill>
                    <a:srgbClr val="FFFFFF"/>
                  </a:solidFill>
                </a:uFill>
                <a:latin typeface="Arial"/>
              </a:rPr>
              <a:t> Kendall Tau?</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 = 8, Q = 2, Kendall Tau = (8-2) / 10 = 0.6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31" name="Picture 430"/>
          <p:cNvPicPr/>
          <p:nvPr/>
        </p:nvPicPr>
        <p:blipFill>
          <a:blip r:embed="rId2"/>
          <a:stretch/>
        </p:blipFill>
        <p:spPr>
          <a:xfrm>
            <a:off x="486720" y="2926080"/>
            <a:ext cx="1596960" cy="1463040"/>
          </a:xfrm>
          <a:prstGeom prst="rect">
            <a:avLst/>
          </a:prstGeom>
          <a:ln>
            <a:noFill/>
          </a:ln>
        </p:spPr>
      </p:pic>
      <p:pic>
        <p:nvPicPr>
          <p:cNvPr id="432" name="Picture 431"/>
          <p:cNvPicPr/>
          <p:nvPr/>
        </p:nvPicPr>
        <p:blipFill>
          <a:blip r:embed="rId3"/>
          <a:stretch/>
        </p:blipFill>
        <p:spPr>
          <a:xfrm>
            <a:off x="2262240" y="2934360"/>
            <a:ext cx="1085040" cy="1446480"/>
          </a:xfrm>
          <a:prstGeom prst="rect">
            <a:avLst/>
          </a:prstGeom>
          <a:ln>
            <a:noFill/>
          </a:ln>
        </p:spPr>
      </p:pic>
      <p:pic>
        <p:nvPicPr>
          <p:cNvPr id="433" name="Picture 432"/>
          <p:cNvPicPr/>
          <p:nvPr/>
        </p:nvPicPr>
        <p:blipFill>
          <a:blip r:embed="rId4"/>
          <a:stretch/>
        </p:blipFill>
        <p:spPr>
          <a:xfrm>
            <a:off x="3512520" y="2930040"/>
            <a:ext cx="1940760" cy="1455480"/>
          </a:xfrm>
          <a:prstGeom prst="rect">
            <a:avLst/>
          </a:prstGeom>
          <a:ln>
            <a:noFill/>
          </a:ln>
        </p:spPr>
      </p:pic>
      <p:pic>
        <p:nvPicPr>
          <p:cNvPr id="434" name="Picture 433"/>
          <p:cNvPicPr/>
          <p:nvPr/>
        </p:nvPicPr>
        <p:blipFill>
          <a:blip r:embed="rId5"/>
          <a:stretch/>
        </p:blipFill>
        <p:spPr>
          <a:xfrm>
            <a:off x="5600160" y="2930040"/>
            <a:ext cx="1940760" cy="1455480"/>
          </a:xfrm>
          <a:prstGeom prst="rect">
            <a:avLst/>
          </a:prstGeom>
          <a:ln>
            <a:noFill/>
          </a:ln>
        </p:spPr>
      </p:pic>
      <p:pic>
        <p:nvPicPr>
          <p:cNvPr id="435" name="Picture 434"/>
          <p:cNvPicPr/>
          <p:nvPr/>
        </p:nvPicPr>
        <p:blipFill>
          <a:blip r:embed="rId6"/>
          <a:stretch/>
        </p:blipFill>
        <p:spPr>
          <a:xfrm>
            <a:off x="7703280" y="2937600"/>
            <a:ext cx="1920240" cy="1440000"/>
          </a:xfrm>
          <a:prstGeom prst="rect">
            <a:avLst/>
          </a:prstGeom>
          <a:ln>
            <a:noFill/>
          </a:ln>
        </p:spPr>
      </p:pic>
      <p:pic>
        <p:nvPicPr>
          <p:cNvPr id="436" name="Picture 435"/>
          <p:cNvPicPr/>
          <p:nvPr/>
        </p:nvPicPr>
        <p:blipFill>
          <a:blip r:embed="rId2"/>
          <a:stretch/>
        </p:blipFill>
        <p:spPr>
          <a:xfrm>
            <a:off x="1728000" y="5666400"/>
            <a:ext cx="1596960" cy="1463040"/>
          </a:xfrm>
          <a:prstGeom prst="rect">
            <a:avLst/>
          </a:prstGeom>
          <a:ln>
            <a:noFill/>
          </a:ln>
        </p:spPr>
      </p:pic>
      <p:pic>
        <p:nvPicPr>
          <p:cNvPr id="437" name="Picture 436"/>
          <p:cNvPicPr/>
          <p:nvPr/>
        </p:nvPicPr>
        <p:blipFill>
          <a:blip r:embed="rId3"/>
          <a:stretch/>
        </p:blipFill>
        <p:spPr>
          <a:xfrm>
            <a:off x="479520" y="5674680"/>
            <a:ext cx="1085040" cy="1446480"/>
          </a:xfrm>
          <a:prstGeom prst="rect">
            <a:avLst/>
          </a:prstGeom>
          <a:ln>
            <a:noFill/>
          </a:ln>
        </p:spPr>
      </p:pic>
      <p:pic>
        <p:nvPicPr>
          <p:cNvPr id="438" name="Picture 437"/>
          <p:cNvPicPr/>
          <p:nvPr/>
        </p:nvPicPr>
        <p:blipFill>
          <a:blip r:embed="rId4"/>
          <a:stretch/>
        </p:blipFill>
        <p:spPr>
          <a:xfrm>
            <a:off x="3493800" y="5670360"/>
            <a:ext cx="1940760" cy="1455480"/>
          </a:xfrm>
          <a:prstGeom prst="rect">
            <a:avLst/>
          </a:prstGeom>
          <a:ln>
            <a:noFill/>
          </a:ln>
        </p:spPr>
      </p:pic>
      <p:pic>
        <p:nvPicPr>
          <p:cNvPr id="439" name="Picture 438"/>
          <p:cNvPicPr/>
          <p:nvPr/>
        </p:nvPicPr>
        <p:blipFill>
          <a:blip r:embed="rId5"/>
          <a:stretch/>
        </p:blipFill>
        <p:spPr>
          <a:xfrm>
            <a:off x="7705440" y="5670360"/>
            <a:ext cx="1940760" cy="1455480"/>
          </a:xfrm>
          <a:prstGeom prst="rect">
            <a:avLst/>
          </a:prstGeom>
          <a:ln>
            <a:noFill/>
          </a:ln>
        </p:spPr>
      </p:pic>
      <p:pic>
        <p:nvPicPr>
          <p:cNvPr id="440" name="Picture 439"/>
          <p:cNvPicPr/>
          <p:nvPr/>
        </p:nvPicPr>
        <p:blipFill>
          <a:blip r:embed="rId6"/>
          <a:stretch/>
        </p:blipFill>
        <p:spPr>
          <a:xfrm>
            <a:off x="5596560" y="5677920"/>
            <a:ext cx="1920240" cy="144000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extShape 1"/>
          <p:cNvSpPr txBox="1"/>
          <p:nvPr/>
        </p:nvSpPr>
        <p:spPr>
          <a:xfrm>
            <a:off x="528638" y="3077527"/>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Bibliografie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 name="Imagine 4" descr="CoverII_small.jpg"/>
          <p:cNvPicPr/>
          <p:nvPr/>
        </p:nvPicPr>
        <p:blipFill>
          <a:blip r:embed="rId2"/>
          <a:stretch/>
        </p:blipFill>
        <p:spPr>
          <a:xfrm>
            <a:off x="3067920" y="836640"/>
            <a:ext cx="3944160" cy="596376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Imagine 1" descr="0471056693.jpg"/>
          <p:cNvPicPr/>
          <p:nvPr/>
        </p:nvPicPr>
        <p:blipFill>
          <a:blip r:embed="rId2"/>
          <a:stretch/>
        </p:blipFill>
        <p:spPr>
          <a:xfrm>
            <a:off x="2940120" y="773280"/>
            <a:ext cx="4200120" cy="599220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Când se aplică învățarea automată?</a:t>
            </a:r>
          </a:p>
        </p:txBody>
      </p:sp>
      <p:sp>
        <p:nvSpPr>
          <p:cNvPr id="57"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Se aplică în situații în care este foarte greu (imposibil) să definim un set de reguli de mână</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Exemple de probleme unde putem aplica învățarea automată:</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Detectarea facială</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Înțelegerea vorbirii</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Prezicerea prețului acțiunilor</a:t>
            </a:r>
            <a:endParaRPr lang="en-US" sz="3200" b="0" strike="noStrike" spc="-1">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Recunoașterea obiectelor</a:t>
            </a:r>
            <a:endParaRPr lang="en-US" sz="3200" b="0" strike="noStrike" spc="-1">
              <a:solidFill>
                <a:srgbClr val="000000"/>
              </a:solidFill>
              <a:uFill>
                <a:solidFill>
                  <a:srgbClr val="FFFFFF"/>
                </a:solidFill>
              </a:uFill>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 name="Picture 444"/>
          <p:cNvPicPr/>
          <p:nvPr/>
        </p:nvPicPr>
        <p:blipFill>
          <a:blip r:embed="rId2"/>
          <a:stretch/>
        </p:blipFill>
        <p:spPr>
          <a:xfrm>
            <a:off x="2926080" y="484200"/>
            <a:ext cx="4297680" cy="647028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Paradigme ale învățării</a:t>
            </a:r>
          </a:p>
        </p:txBody>
      </p:sp>
      <p:sp>
        <p:nvSpPr>
          <p:cNvPr id="59"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Învățare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supervizată</a:t>
            </a:r>
            <a:r>
              <a:rPr lang="en-US" sz="2800" b="0" strike="noStrike" spc="-1" dirty="0">
                <a:solidFill>
                  <a:srgbClr val="000000"/>
                </a:solidFill>
                <a:uFill>
                  <a:solidFill>
                    <a:srgbClr val="FFFFFF"/>
                  </a:solidFill>
                </a:uFill>
                <a:latin typeface="Arial"/>
              </a:rPr>
              <a:t> (supervised learning)</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Învățare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nesupervizată</a:t>
            </a:r>
            <a:r>
              <a:rPr lang="en-US" sz="2800" b="0" strike="noStrike" spc="-1" dirty="0">
                <a:solidFill>
                  <a:srgbClr val="000000"/>
                </a:solidFill>
                <a:uFill>
                  <a:solidFill>
                    <a:srgbClr val="FFFFFF"/>
                  </a:solidFill>
                </a:uFill>
                <a:latin typeface="Arial"/>
              </a:rPr>
              <a:t> (unsupervised learning)</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Învățare</a:t>
            </a:r>
            <a:r>
              <a:rPr lang="en-US" sz="2800" b="0" strike="noStrike" spc="-1" dirty="0">
                <a:solidFill>
                  <a:srgbClr val="000000"/>
                </a:solidFill>
                <a:uFill>
                  <a:solidFill>
                    <a:srgbClr val="FFFFFF"/>
                  </a:solidFill>
                </a:uFill>
                <a:latin typeface="Arial"/>
              </a:rPr>
              <a:t> semi-</a:t>
            </a:r>
            <a:r>
              <a:rPr lang="en-US" sz="2800" b="0" strike="noStrike" spc="-1" dirty="0" err="1">
                <a:solidFill>
                  <a:srgbClr val="000000"/>
                </a:solidFill>
                <a:uFill>
                  <a:solidFill>
                    <a:srgbClr val="FFFFFF"/>
                  </a:solidFill>
                </a:uFill>
                <a:latin typeface="Arial"/>
              </a:rPr>
              <a:t>supervizată</a:t>
            </a:r>
            <a:r>
              <a:rPr lang="en-US" sz="2800" b="0" strike="noStrike" spc="-1" dirty="0">
                <a:solidFill>
                  <a:srgbClr val="000000"/>
                </a:solidFill>
                <a:uFill>
                  <a:solidFill>
                    <a:srgbClr val="FFFFFF"/>
                  </a:solidFill>
                </a:uFill>
                <a:latin typeface="Arial"/>
              </a:rPr>
              <a:t> (semi-supervised learning)</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Învățare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ranforsată</a:t>
            </a:r>
            <a:r>
              <a:rPr lang="en-US" sz="2800" b="0" strike="noStrike" spc="-1" dirty="0">
                <a:solidFill>
                  <a:srgbClr val="000000"/>
                </a:solidFill>
                <a:uFill>
                  <a:solidFill>
                    <a:srgbClr val="FFFFFF"/>
                  </a:solidFill>
                </a:uFill>
                <a:latin typeface="Arial"/>
              </a:rPr>
              <a:t> (reinforcement learning)</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Paradigme</a:t>
            </a:r>
            <a:r>
              <a:rPr lang="en-US" sz="2800" b="0" strike="noStrike" spc="-1" dirty="0">
                <a:solidFill>
                  <a:srgbClr val="000000"/>
                </a:solidFill>
                <a:uFill>
                  <a:solidFill>
                    <a:srgbClr val="FFFFFF"/>
                  </a:solidFill>
                </a:uFill>
                <a:latin typeface="Arial"/>
              </a:rPr>
              <a:t> non-standard:</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Învățarea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activă</a:t>
            </a:r>
            <a:r>
              <a:rPr lang="en-US" sz="2800" b="0" strike="noStrike" spc="-1" dirty="0">
                <a:solidFill>
                  <a:srgbClr val="000000"/>
                </a:solidFill>
                <a:uFill>
                  <a:solidFill>
                    <a:srgbClr val="FFFFFF"/>
                  </a:solidFill>
                </a:uFill>
                <a:latin typeface="Arial"/>
              </a:rPr>
              <a:t> (active learning)</a:t>
            </a: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Învățare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prin</a:t>
            </a:r>
            <a:r>
              <a:rPr lang="en-US" sz="2800" b="0" strike="noStrike" spc="-1" dirty="0">
                <a:solidFill>
                  <a:srgbClr val="000000"/>
                </a:solidFill>
                <a:uFill>
                  <a:solidFill>
                    <a:srgbClr val="FFFFFF"/>
                  </a:solidFill>
                </a:uFill>
                <a:latin typeface="Arial"/>
              </a:rPr>
              <a:t> transfer (transfer learning)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err="1">
                <a:solidFill>
                  <a:srgbClr val="000000"/>
                </a:solidFill>
                <a:uFill>
                  <a:solidFill>
                    <a:srgbClr val="FFFFFF"/>
                  </a:solidFill>
                </a:uFill>
                <a:latin typeface="Arial"/>
              </a:rPr>
              <a:t>Învățare</a:t>
            </a:r>
            <a:r>
              <a:rPr lang="en-US" sz="4400" b="0" strike="noStrike" spc="-1" dirty="0">
                <a:solidFill>
                  <a:srgbClr val="000000"/>
                </a:solidFill>
                <a:uFill>
                  <a:solidFill>
                    <a:srgbClr val="FFFFFF"/>
                  </a:solidFill>
                </a:uFill>
                <a:latin typeface="Arial"/>
              </a:rPr>
              <a:t> </a:t>
            </a:r>
            <a:r>
              <a:rPr lang="en-US" sz="4400" b="0" strike="noStrike" spc="-1" dirty="0" err="1">
                <a:solidFill>
                  <a:srgbClr val="000000"/>
                </a:solidFill>
                <a:uFill>
                  <a:solidFill>
                    <a:srgbClr val="FFFFFF"/>
                  </a:solidFill>
                </a:uFill>
                <a:latin typeface="Arial"/>
              </a:rPr>
              <a:t>supervizată</a:t>
            </a:r>
            <a:endParaRPr lang="en-US" sz="4400" b="0" strike="noStrike" spc="-1" dirty="0">
              <a:solidFill>
                <a:srgbClr val="000000"/>
              </a:solidFill>
              <a:uFill>
                <a:solidFill>
                  <a:srgbClr val="FFFFFF"/>
                </a:solidFill>
              </a:uFill>
              <a:latin typeface="Arial"/>
            </a:endParaRPr>
          </a:p>
        </p:txBody>
      </p:sp>
      <p:sp>
        <p:nvSpPr>
          <p:cNvPr id="61"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Avem</a:t>
            </a:r>
            <a:r>
              <a:rPr lang="en-US" sz="2800" b="0" strike="noStrike" spc="-1" dirty="0">
                <a:solidFill>
                  <a:srgbClr val="000000"/>
                </a:solidFill>
                <a:uFill>
                  <a:solidFill>
                    <a:srgbClr val="FFFFFF"/>
                  </a:solidFill>
                </a:uFill>
                <a:latin typeface="Arial"/>
              </a:rPr>
              <a:t> la </a:t>
            </a:r>
            <a:r>
              <a:rPr lang="en-US" sz="2800" b="0" strike="noStrike" spc="-1" dirty="0" err="1">
                <a:solidFill>
                  <a:srgbClr val="000000"/>
                </a:solidFill>
                <a:uFill>
                  <a:solidFill>
                    <a:srgbClr val="FFFFFF"/>
                  </a:solidFill>
                </a:uFill>
                <a:latin typeface="Arial"/>
              </a:rPr>
              <a:t>dispoziție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exemple</a:t>
            </a:r>
            <a:r>
              <a:rPr lang="en-US" sz="2800" b="0" strike="noStrike" spc="-1" dirty="0">
                <a:solidFill>
                  <a:srgbClr val="000000"/>
                </a:solidFill>
                <a:uFill>
                  <a:solidFill>
                    <a:srgbClr val="FFFFFF"/>
                  </a:solidFill>
                </a:uFill>
                <a:latin typeface="Arial"/>
              </a:rPr>
              <a:t> de </a:t>
            </a:r>
            <a:r>
              <a:rPr lang="en-US" sz="2800" b="0" strike="noStrike" spc="-1" dirty="0" err="1">
                <a:solidFill>
                  <a:srgbClr val="000000"/>
                </a:solidFill>
                <a:uFill>
                  <a:solidFill>
                    <a:srgbClr val="FFFFFF"/>
                  </a:solidFill>
                </a:uFill>
                <a:latin typeface="Arial"/>
              </a:rPr>
              <a:t>obiecte</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etichetate</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err="1">
                <a:solidFill>
                  <a:srgbClr val="000000"/>
                </a:solidFill>
                <a:uFill>
                  <a:solidFill>
                    <a:srgbClr val="FFFFFF"/>
                  </a:solidFill>
                </a:uFill>
                <a:latin typeface="Arial"/>
              </a:rPr>
              <a:t>Exemplu</a:t>
            </a:r>
            <a:r>
              <a:rPr lang="en-US" sz="2800" b="0" strike="noStrike" spc="-1" dirty="0">
                <a:solidFill>
                  <a:srgbClr val="000000"/>
                </a:solidFill>
                <a:uFill>
                  <a:solidFill>
                    <a:srgbClr val="FFFFFF"/>
                  </a:solidFill>
                </a:uFill>
                <a:latin typeface="Arial"/>
              </a:rPr>
              <a:t> 1: </a:t>
            </a:r>
            <a:r>
              <a:rPr lang="en-US" sz="2800" b="0" strike="noStrike" spc="-1" dirty="0" err="1">
                <a:solidFill>
                  <a:srgbClr val="000000"/>
                </a:solidFill>
                <a:uFill>
                  <a:solidFill>
                    <a:srgbClr val="FFFFFF"/>
                  </a:solidFill>
                </a:uFill>
                <a:latin typeface="Arial"/>
              </a:rPr>
              <a:t>recunoașterea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obiectelor</a:t>
            </a:r>
            <a:r>
              <a:rPr lang="en-US" sz="2800" b="0" strike="noStrike" spc="-1" dirty="0">
                <a:solidFill>
                  <a:srgbClr val="000000"/>
                </a:solidFill>
                <a:uFill>
                  <a:solidFill>
                    <a:srgbClr val="FFFFFF"/>
                  </a:solidFill>
                </a:uFill>
                <a:latin typeface="Arial"/>
              </a:rPr>
              <a:t> din </a:t>
            </a:r>
            <a:r>
              <a:rPr lang="en-US" sz="2800" b="0" strike="noStrike" spc="-1" dirty="0" err="1">
                <a:solidFill>
                  <a:srgbClr val="000000"/>
                </a:solidFill>
                <a:uFill>
                  <a:solidFill>
                    <a:srgbClr val="FFFFFF"/>
                  </a:solidFill>
                </a:uFill>
                <a:latin typeface="Arial"/>
              </a:rPr>
              <a:t>imagini</a:t>
            </a:r>
            <a:r>
              <a:rPr lang="en-US" sz="2800" b="0" strike="noStrike" spc="-1" dirty="0">
                <a:solidFill>
                  <a:srgbClr val="000000"/>
                </a:solidFill>
                <a:uFill>
                  <a:solidFill>
                    <a:srgbClr val="FFFFFF"/>
                  </a:solidFill>
                </a:uFill>
                <a:latin typeface="Arial"/>
              </a:rPr>
              <a:t> cu </a:t>
            </a:r>
            <a:r>
              <a:rPr lang="en-US" sz="2800" b="0" strike="noStrike" spc="-1" dirty="0" err="1">
                <a:solidFill>
                  <a:srgbClr val="000000"/>
                </a:solidFill>
                <a:uFill>
                  <a:solidFill>
                    <a:srgbClr val="FFFFFF"/>
                  </a:solidFill>
                </a:uFill>
                <a:latin typeface="Arial"/>
              </a:rPr>
              <a:t>eticheta</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obiectelor</a:t>
            </a:r>
            <a:r>
              <a:rPr lang="en-US" sz="2800" b="0" strike="noStrike" spc="-1" dirty="0">
                <a:solidFill>
                  <a:srgbClr val="000000"/>
                </a:solidFill>
                <a:uFill>
                  <a:solidFill>
                    <a:srgbClr val="FFFFFF"/>
                  </a:solidFill>
                </a:uFill>
                <a:latin typeface="Arial"/>
              </a:rPr>
              <a:t> </a:t>
            </a:r>
            <a:r>
              <a:rPr lang="en-US" sz="2800" b="0" strike="noStrike" spc="-1" dirty="0" err="1">
                <a:solidFill>
                  <a:srgbClr val="000000"/>
                </a:solidFill>
                <a:uFill>
                  <a:solidFill>
                    <a:srgbClr val="FFFFFF"/>
                  </a:solidFill>
                </a:uFill>
                <a:latin typeface="Arial"/>
              </a:rPr>
              <a:t>conținute</a:t>
            </a:r>
            <a:endParaRPr lang="en-US" sz="2800" b="0" strike="noStrike" spc="-1" dirty="0">
              <a:solidFill>
                <a:srgbClr val="000000"/>
              </a:solidFill>
              <a:uFill>
                <a:solidFill>
                  <a:srgbClr val="FFFFFF"/>
                </a:solidFill>
              </a:uFill>
              <a:latin typeface="Arial"/>
            </a:endParaRPr>
          </a:p>
        </p:txBody>
      </p:sp>
      <p:pic>
        <p:nvPicPr>
          <p:cNvPr id="62" name="Picture 61"/>
          <p:cNvPicPr/>
          <p:nvPr/>
        </p:nvPicPr>
        <p:blipFill>
          <a:blip r:embed="rId2"/>
          <a:stretch/>
        </p:blipFill>
        <p:spPr>
          <a:xfrm>
            <a:off x="360000" y="4574520"/>
            <a:ext cx="2926080" cy="1917720"/>
          </a:xfrm>
          <a:prstGeom prst="rect">
            <a:avLst/>
          </a:prstGeom>
          <a:ln>
            <a:noFill/>
          </a:ln>
        </p:spPr>
      </p:pic>
      <p:pic>
        <p:nvPicPr>
          <p:cNvPr id="63" name="Picture 62"/>
          <p:cNvPicPr/>
          <p:nvPr/>
        </p:nvPicPr>
        <p:blipFill>
          <a:blip r:embed="rId3"/>
          <a:stretch/>
        </p:blipFill>
        <p:spPr>
          <a:xfrm>
            <a:off x="3657600" y="4372920"/>
            <a:ext cx="2491560" cy="2485080"/>
          </a:xfrm>
          <a:prstGeom prst="rect">
            <a:avLst/>
          </a:prstGeom>
          <a:ln>
            <a:noFill/>
          </a:ln>
        </p:spPr>
      </p:pic>
      <p:pic>
        <p:nvPicPr>
          <p:cNvPr id="64" name="Picture 63"/>
          <p:cNvPicPr/>
          <p:nvPr/>
        </p:nvPicPr>
        <p:blipFill>
          <a:blip r:embed="rId4"/>
          <a:stretch/>
        </p:blipFill>
        <p:spPr>
          <a:xfrm>
            <a:off x="6511680" y="4389120"/>
            <a:ext cx="3177360" cy="2409480"/>
          </a:xfrm>
          <a:prstGeom prst="rect">
            <a:avLst/>
          </a:prstGeom>
          <a:ln>
            <a:noFill/>
          </a:ln>
        </p:spPr>
      </p:pic>
      <p:sp>
        <p:nvSpPr>
          <p:cNvPr id="65" name="CustomShape 3"/>
          <p:cNvSpPr/>
          <p:nvPr/>
        </p:nvSpPr>
        <p:spPr>
          <a:xfrm>
            <a:off x="7406640" y="6436800"/>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66" name="CustomShape 4"/>
          <p:cNvSpPr/>
          <p:nvPr/>
        </p:nvSpPr>
        <p:spPr>
          <a:xfrm>
            <a:off x="4186800" y="6619680"/>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67" name="CustomShape 5"/>
          <p:cNvSpPr/>
          <p:nvPr/>
        </p:nvSpPr>
        <p:spPr>
          <a:xfrm>
            <a:off x="1097280" y="6289920"/>
            <a:ext cx="1371600" cy="421200"/>
          </a:xfrm>
          <a:custGeom>
            <a:avLst/>
            <a:gdLst/>
            <a:ahLst/>
            <a:cxnLst/>
            <a:rect l="0" t="0" r="r" b="b"/>
            <a:pathLst>
              <a:path w="3812" h="1172">
                <a:moveTo>
                  <a:pt x="195" y="0"/>
                </a:moveTo>
                <a:cubicBezTo>
                  <a:pt x="97" y="0"/>
                  <a:pt x="0" y="97"/>
                  <a:pt x="0" y="195"/>
                </a:cubicBezTo>
                <a:lnTo>
                  <a:pt x="0" y="975"/>
                </a:lnTo>
                <a:cubicBezTo>
                  <a:pt x="0" y="1073"/>
                  <a:pt x="97" y="1171"/>
                  <a:pt x="195" y="1171"/>
                </a:cubicBezTo>
                <a:lnTo>
                  <a:pt x="3615" y="1171"/>
                </a:lnTo>
                <a:cubicBezTo>
                  <a:pt x="3713" y="1171"/>
                  <a:pt x="3811" y="1073"/>
                  <a:pt x="3811" y="975"/>
                </a:cubicBezTo>
                <a:lnTo>
                  <a:pt x="3811" y="195"/>
                </a:lnTo>
                <a:cubicBezTo>
                  <a:pt x="3811" y="97"/>
                  <a:pt x="3713" y="0"/>
                  <a:pt x="3615"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4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6050</TotalTime>
  <Words>2096</Words>
  <Application>Microsoft Macintosh PowerPoint</Application>
  <PresentationFormat>Custom</PresentationFormat>
  <Paragraphs>570</Paragraphs>
  <Slides>70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 Unicode MS</vt:lpstr>
      <vt:lpstr>DejaVu Sans</vt:lpstr>
      <vt:lpstr>Symbol</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Microsoft Office User</cp:lastModifiedBy>
  <cp:revision>237</cp:revision>
  <dcterms:created xsi:type="dcterms:W3CDTF">2016-10-12T16:27:10Z</dcterms:created>
  <dcterms:modified xsi:type="dcterms:W3CDTF">2017-11-21T22:50:14Z</dcterms:modified>
  <dc:language>en-US</dc:language>
</cp:coreProperties>
</file>